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364" r:id="rId2"/>
    <p:sldId id="261" r:id="rId3"/>
    <p:sldId id="353" r:id="rId4"/>
    <p:sldId id="354" r:id="rId5"/>
    <p:sldId id="258" r:id="rId6"/>
    <p:sldId id="259" r:id="rId7"/>
    <p:sldId id="260" r:id="rId8"/>
    <p:sldId id="335" r:id="rId9"/>
    <p:sldId id="336" r:id="rId10"/>
    <p:sldId id="355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57" r:id="rId23"/>
    <p:sldId id="348" r:id="rId24"/>
    <p:sldId id="349" r:id="rId25"/>
    <p:sldId id="351" r:id="rId26"/>
    <p:sldId id="352" r:id="rId27"/>
    <p:sldId id="359" r:id="rId28"/>
    <p:sldId id="360" r:id="rId29"/>
    <p:sldId id="361" r:id="rId30"/>
    <p:sldId id="362" r:id="rId31"/>
    <p:sldId id="437" r:id="rId32"/>
    <p:sldId id="452" r:id="rId33"/>
    <p:sldId id="438" r:id="rId34"/>
    <p:sldId id="439" r:id="rId35"/>
    <p:sldId id="440" r:id="rId36"/>
    <p:sldId id="441" r:id="rId37"/>
    <p:sldId id="442" r:id="rId38"/>
    <p:sldId id="443" r:id="rId39"/>
    <p:sldId id="444" r:id="rId40"/>
    <p:sldId id="445" r:id="rId41"/>
    <p:sldId id="446" r:id="rId42"/>
    <p:sldId id="447" r:id="rId43"/>
    <p:sldId id="448" r:id="rId44"/>
    <p:sldId id="449" r:id="rId45"/>
    <p:sldId id="450" r:id="rId46"/>
    <p:sldId id="451" r:id="rId47"/>
    <p:sldId id="365" r:id="rId48"/>
    <p:sldId id="358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434" r:id="rId58"/>
    <p:sldId id="391" r:id="rId59"/>
    <p:sldId id="392" r:id="rId60"/>
    <p:sldId id="393" r:id="rId61"/>
    <p:sldId id="394" r:id="rId62"/>
    <p:sldId id="395" r:id="rId63"/>
    <p:sldId id="396" r:id="rId64"/>
    <p:sldId id="397" r:id="rId65"/>
    <p:sldId id="398" r:id="rId66"/>
    <p:sldId id="399" r:id="rId67"/>
    <p:sldId id="401" r:id="rId68"/>
    <p:sldId id="402" r:id="rId69"/>
    <p:sldId id="417" r:id="rId70"/>
    <p:sldId id="421" r:id="rId71"/>
    <p:sldId id="422" r:id="rId72"/>
    <p:sldId id="423" r:id="rId73"/>
    <p:sldId id="424" r:id="rId74"/>
    <p:sldId id="425" r:id="rId75"/>
    <p:sldId id="426" r:id="rId76"/>
    <p:sldId id="427" r:id="rId77"/>
    <p:sldId id="428" r:id="rId78"/>
    <p:sldId id="429" r:id="rId79"/>
    <p:sldId id="430" r:id="rId80"/>
    <p:sldId id="431" r:id="rId81"/>
    <p:sldId id="432" r:id="rId82"/>
    <p:sldId id="387" r:id="rId83"/>
    <p:sldId id="388" r:id="rId84"/>
    <p:sldId id="433" r:id="rId85"/>
    <p:sldId id="366" r:id="rId86"/>
    <p:sldId id="435" r:id="rId87"/>
    <p:sldId id="436" r:id="rId88"/>
    <p:sldId id="367" r:id="rId89"/>
    <p:sldId id="368" r:id="rId90"/>
    <p:sldId id="369" r:id="rId91"/>
    <p:sldId id="370" r:id="rId92"/>
    <p:sldId id="371" r:id="rId93"/>
    <p:sldId id="372" r:id="rId94"/>
    <p:sldId id="373" r:id="rId95"/>
    <p:sldId id="374" r:id="rId96"/>
    <p:sldId id="375" r:id="rId97"/>
    <p:sldId id="376" r:id="rId98"/>
    <p:sldId id="377" r:id="rId99"/>
    <p:sldId id="378" r:id="rId100"/>
    <p:sldId id="379" r:id="rId101"/>
    <p:sldId id="380" r:id="rId102"/>
    <p:sldId id="381" r:id="rId103"/>
    <p:sldId id="382" r:id="rId104"/>
    <p:sldId id="383" r:id="rId105"/>
    <p:sldId id="384" r:id="rId10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655" autoAdjust="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64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D0C7E-FE67-451E-A047-E03D169187DA}" type="datetimeFigureOut">
              <a:rPr lang="zh-CN" altLang="en-US" smtClean="0"/>
              <a:pPr/>
              <a:t>2022/10/9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FB210-6360-40D5-9E22-EF621F0CA9C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86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80E15A-A193-47EE-864D-7A71E984FD3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8F0977-8A46-49F3-9FEB-E2119D928CF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And the set of all such points forms a plane parallel to the image (plane of focus).</a:t>
            </a:r>
          </a:p>
          <a:p>
            <a:pPr eaLnBrk="1" hangingPunct="1"/>
            <a:r>
              <a:rPr lang="en-US" dirty="0"/>
              <a:t>Uses</a:t>
            </a:r>
            <a:r>
              <a:rPr lang="en-US" baseline="0" dirty="0"/>
              <a:t> of the formula: given focal length and depth in scene that you want to be in focus, it tells you where to put the image plane. Given f and distance of image plane from camera center, it tells you which depth in the scene will be in focus.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3F9881-F412-43E6-9B8A-7BE3B7C358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Depth of field </a:t>
            </a:r>
            <a:r>
              <a:rPr lang="en-US" sz="1100" dirty="0">
                <a:latin typeface="Arial" charset="0"/>
                <a:cs typeface="Arial" charset="0"/>
              </a:rPr>
              <a:t>is the distance between the nearest and farthest objects in a scene that appear acceptably sharp in an image (Wikipedia)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C49435-8596-432D-9C74-87BB22660D3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9F470F-132B-485D-9E0F-663F9F0487D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DD227C-A073-438F-B5C9-9FE5360CC67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The</a:t>
            </a:r>
            <a:r>
              <a:rPr lang="en-US" baseline="0" dirty="0"/>
              <a:t> field of view is the angular extent of the world that is observed by the camera.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C538C6-2316-413B-8208-674D7216C85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CB4EF4-6601-4D78-B1BA-C9CA51AF1B1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E5FBBC-783A-4C75-B83C-DB51AA0586C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AC3557-CC12-4EA3-9954-69AB99E2559D}" type="slidenum">
              <a:rPr lang="en-US" altLang="zh-TW"/>
              <a:pPr/>
              <a:t>27</a:t>
            </a:fld>
            <a:endParaRPr lang="en-US" altLang="zh-TW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C9E61D-0EA8-4A84-BF2A-3FEA2DC26868}" type="slidenum">
              <a:rPr lang="en-US" altLang="zh-TW"/>
              <a:pPr/>
              <a:t>28</a:t>
            </a:fld>
            <a:endParaRPr lang="en-US" altLang="zh-TW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FD9169-2BA4-4FB9-893B-EA06C19BE3F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253DE0-B41F-462F-AC53-83C4E042E2F9}" type="slidenum">
              <a:rPr lang="en-US" altLang="zh-TW"/>
              <a:pPr/>
              <a:t>29</a:t>
            </a:fld>
            <a:endParaRPr lang="en-US" altLang="zh-TW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F4D382-7987-4E2C-AA7B-0BEFA8B5FD01}" type="slidenum">
              <a:rPr lang="en-US" altLang="zh-TW"/>
              <a:pPr/>
              <a:t>30</a:t>
            </a:fld>
            <a:endParaRPr lang="en-US" altLang="zh-TW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TW">
                <a:latin typeface="Arial" pitchFamily="34" charset="0"/>
              </a:rPr>
              <a:t>http://www.uscoles.com/fstop.htm</a:t>
            </a:r>
          </a:p>
          <a:p>
            <a:pPr eaLnBrk="1" hangingPunct="1"/>
            <a:endParaRPr lang="en-US" altLang="zh-TW">
              <a:latin typeface="Arial" pitchFamily="34" charset="0"/>
            </a:endParaRPr>
          </a:p>
          <a:p>
            <a:pPr eaLnBrk="1" hangingPunct="1"/>
            <a:r>
              <a:rPr lang="en-US" altLang="zh-TW">
                <a:latin typeface="Arial" pitchFamily="34" charset="0"/>
              </a:rPr>
              <a:t>1.4    2.0    2.8    4    5.6    8    11    16    22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46BF8C-7078-42C7-B3C3-0D37DCAEA5A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972A4B-B53E-49E1-BFA5-23256454545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3B4E41-B27E-466F-A0FC-1DB16FE7B32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12C1E0-7576-4E35-A5E2-B310FBEE18C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r>
              <a:rPr lang="en-US"/>
              <a:t>This is the relation between the focal length (f), the distance of the object from the camera (D), and the distance at which the object will be in focus (D’)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2C9377-0D52-4593-88BD-058C6517228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AFE0B0-FDC5-4F7F-BA02-200ED9D384C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454F10-7EF1-47C3-86C2-06138964BC2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2022/10/9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2022/10/9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2022/10/9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cambridgeincolour.com/tutorials/depth-of-field.htm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Depth_of_field_illustration.sv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8.png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0.png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b="1" dirty="0"/>
              <a:t>Camera and Projection</a:t>
            </a:r>
            <a:endParaRPr lang="zh-CN" altLang="en-US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lc="http://schemas.openxmlformats.org/drawingml/2006/lockedCanvas" xmlns:a16="http://schemas.microsoft.com/office/drawing/2014/main" xmlns="" id="{FD1BAB52-E6B1-F940-90BD-DEBFD1BE4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856" y="6300028"/>
            <a:ext cx="5643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dirty="0"/>
              <a:t>Slide courtesy: S. </a:t>
            </a:r>
            <a:r>
              <a:rPr lang="en-US" altLang="zh-CN" dirty="0" err="1" smtClean="0"/>
              <a:t>Lazebnik</a:t>
            </a:r>
            <a:r>
              <a:rPr lang="en-US" altLang="zh-CN" dirty="0" smtClean="0"/>
              <a:t>, </a:t>
            </a:r>
            <a:r>
              <a:rPr lang="en-US" altLang="zh-CN" dirty="0"/>
              <a:t>S</a:t>
            </a:r>
            <a:r>
              <a:rPr lang="en-US" altLang="zh-CN" dirty="0" smtClean="0"/>
              <a:t>. </a:t>
            </a:r>
            <a:r>
              <a:rPr lang="en-US" altLang="zh-CN" dirty="0" err="1" smtClean="0"/>
              <a:t>Savarese</a:t>
            </a:r>
            <a:r>
              <a:rPr lang="en-US" altLang="zh-CN" dirty="0" smtClean="0"/>
              <a:t>, M. Brown</a:t>
            </a:r>
            <a:endParaRPr lang="zh-CN" altLang="en-US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reasons for lenses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2895600"/>
            <a:ext cx="3657600" cy="3482975"/>
          </a:xfrm>
          <a:prstGeom prst="rect">
            <a:avLst/>
          </a:prstGeom>
          <a:noFill/>
        </p:spPr>
      </p:pic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1143000" y="1340768"/>
            <a:ext cx="70104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800" dirty="0"/>
              <a:t>The main reason for using a lens is to keep the picture in sharp focus while gathering light from a large area.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412" y="72008"/>
            <a:ext cx="8636068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4624"/>
            <a:ext cx="8729310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78" y="44624"/>
            <a:ext cx="8729310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78" y="44624"/>
            <a:ext cx="8729310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78" y="44624"/>
            <a:ext cx="8729310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72008"/>
            <a:ext cx="8636068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en-US" dirty="0"/>
              <a:t>Adding a lens</a:t>
            </a:r>
          </a:p>
        </p:txBody>
      </p:sp>
      <p:pic>
        <p:nvPicPr>
          <p:cNvPr id="35844" name="Picture 4" descr="image-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4188" y="1556792"/>
            <a:ext cx="5484812" cy="236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5" name="Text Box 31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2271713" y="2075905"/>
            <a:ext cx="4746625" cy="1690687"/>
            <a:chOff x="1431" y="1431"/>
            <a:chExt cx="2990" cy="1065"/>
          </a:xfrm>
        </p:grpSpPr>
        <p:sp>
          <p:nvSpPr>
            <p:cNvPr id="35847" name="Line 5"/>
            <p:cNvSpPr>
              <a:spLocks noChangeShapeType="1"/>
            </p:cNvSpPr>
            <p:nvPr/>
          </p:nvSpPr>
          <p:spPr bwMode="auto">
            <a:xfrm>
              <a:off x="1459" y="1451"/>
              <a:ext cx="2962" cy="10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48" name="Oval 6"/>
            <p:cNvSpPr>
              <a:spLocks noChangeArrowheads="1"/>
            </p:cNvSpPr>
            <p:nvPr/>
          </p:nvSpPr>
          <p:spPr bwMode="auto">
            <a:xfrm>
              <a:off x="1431" y="1431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9" name="Line 10"/>
            <p:cNvSpPr>
              <a:spLocks noChangeShapeType="1"/>
            </p:cNvSpPr>
            <p:nvPr/>
          </p:nvSpPr>
          <p:spPr bwMode="auto">
            <a:xfrm>
              <a:off x="2928" y="1584"/>
              <a:ext cx="1493" cy="90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50" name="Oval 27"/>
            <p:cNvSpPr>
              <a:spLocks noChangeArrowheads="1"/>
            </p:cNvSpPr>
            <p:nvPr/>
          </p:nvSpPr>
          <p:spPr bwMode="auto">
            <a:xfrm>
              <a:off x="2903" y="1932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1" name="Line 9"/>
            <p:cNvSpPr>
              <a:spLocks noChangeShapeType="1"/>
            </p:cNvSpPr>
            <p:nvPr/>
          </p:nvSpPr>
          <p:spPr bwMode="auto">
            <a:xfrm>
              <a:off x="1459" y="1451"/>
              <a:ext cx="1469" cy="13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1459" y="1451"/>
              <a:ext cx="2962" cy="1035"/>
              <a:chOff x="1459" y="1451"/>
              <a:chExt cx="2962" cy="1035"/>
            </a:xfrm>
          </p:grpSpPr>
          <p:grpSp>
            <p:nvGrpSpPr>
              <p:cNvPr id="4" name="Group 12"/>
              <p:cNvGrpSpPr>
                <a:grpSpLocks/>
              </p:cNvGrpSpPr>
              <p:nvPr/>
            </p:nvGrpSpPr>
            <p:grpSpPr bwMode="auto">
              <a:xfrm>
                <a:off x="1459" y="1451"/>
                <a:ext cx="2962" cy="1035"/>
                <a:chOff x="1459" y="1451"/>
                <a:chExt cx="2962" cy="1035"/>
              </a:xfrm>
            </p:grpSpPr>
            <p:sp>
              <p:nvSpPr>
                <p:cNvPr id="35859" name="Line 13"/>
                <p:cNvSpPr>
                  <a:spLocks noChangeShapeType="1"/>
                </p:cNvSpPr>
                <p:nvPr/>
              </p:nvSpPr>
              <p:spPr bwMode="auto">
                <a:xfrm>
                  <a:off x="1459" y="1451"/>
                  <a:ext cx="1465" cy="235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60" name="Line 14"/>
                <p:cNvSpPr>
                  <a:spLocks noChangeShapeType="1"/>
                </p:cNvSpPr>
                <p:nvPr/>
              </p:nvSpPr>
              <p:spPr bwMode="auto">
                <a:xfrm>
                  <a:off x="2924" y="1686"/>
                  <a:ext cx="1497" cy="80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5"/>
              <p:cNvGrpSpPr>
                <a:grpSpLocks/>
              </p:cNvGrpSpPr>
              <p:nvPr/>
            </p:nvGrpSpPr>
            <p:grpSpPr bwMode="auto">
              <a:xfrm>
                <a:off x="1459" y="1451"/>
                <a:ext cx="2962" cy="1035"/>
                <a:chOff x="1459" y="1451"/>
                <a:chExt cx="2962" cy="1035"/>
              </a:xfrm>
            </p:grpSpPr>
            <p:sp>
              <p:nvSpPr>
                <p:cNvPr id="35857" name="Line 16"/>
                <p:cNvSpPr>
                  <a:spLocks noChangeShapeType="1"/>
                </p:cNvSpPr>
                <p:nvPr/>
              </p:nvSpPr>
              <p:spPr bwMode="auto">
                <a:xfrm>
                  <a:off x="1459" y="1451"/>
                  <a:ext cx="1465" cy="363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58" name="Line 17"/>
                <p:cNvSpPr>
                  <a:spLocks noChangeShapeType="1"/>
                </p:cNvSpPr>
                <p:nvPr/>
              </p:nvSpPr>
              <p:spPr bwMode="auto">
                <a:xfrm>
                  <a:off x="2924" y="1814"/>
                  <a:ext cx="1497" cy="67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5853" name="Line 33"/>
            <p:cNvSpPr>
              <a:spLocks noChangeShapeType="1"/>
            </p:cNvSpPr>
            <p:nvPr/>
          </p:nvSpPr>
          <p:spPr bwMode="auto">
            <a:xfrm flipV="1">
              <a:off x="1440" y="1440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54" name="Line 34"/>
            <p:cNvSpPr>
              <a:spLocks noChangeShapeType="1"/>
            </p:cNvSpPr>
            <p:nvPr/>
          </p:nvSpPr>
          <p:spPr bwMode="auto">
            <a:xfrm>
              <a:off x="2928" y="1440"/>
              <a:ext cx="1488" cy="10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685800" y="4365104"/>
            <a:ext cx="7772400" cy="2088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lens focuses light onto the film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Thin lens model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Rays passing through the center are not deviated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(pinhole projection model still holds)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59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dirty="0"/>
              <a:t>Adding a lens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65104"/>
            <a:ext cx="7772400" cy="2088232"/>
          </a:xfrm>
        </p:spPr>
        <p:txBody>
          <a:bodyPr>
            <a:noAutofit/>
          </a:bodyPr>
          <a:lstStyle/>
          <a:p>
            <a:r>
              <a:rPr lang="en-US" sz="2800" dirty="0"/>
              <a:t>A lens focuses light onto the film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Thin lens model</a:t>
            </a:r>
            <a:r>
              <a:rPr lang="en-US" sz="2400" dirty="0"/>
              <a:t>:</a:t>
            </a:r>
          </a:p>
          <a:p>
            <a:pPr lvl="2"/>
            <a:r>
              <a:rPr lang="en-US" sz="2000" dirty="0"/>
              <a:t>Rays passing through the center are not deviated</a:t>
            </a:r>
            <a:br>
              <a:rPr lang="en-US" sz="2000" dirty="0"/>
            </a:br>
            <a:r>
              <a:rPr lang="en-US" sz="2000" dirty="0"/>
              <a:t>(pinhole projection model still holds)</a:t>
            </a:r>
          </a:p>
          <a:p>
            <a:pPr lvl="2"/>
            <a:r>
              <a:rPr lang="en-US" sz="2000" dirty="0"/>
              <a:t>All parallel rays converge to one point on a plane located at the </a:t>
            </a:r>
            <a:r>
              <a:rPr lang="en-US" sz="2000" i="1" dirty="0">
                <a:solidFill>
                  <a:srgbClr val="FF0000"/>
                </a:solidFill>
              </a:rPr>
              <a:t>focal length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i="1" dirty="0">
                <a:solidFill>
                  <a:srgbClr val="FF0000"/>
                </a:solidFill>
              </a:rPr>
              <a:t>f</a:t>
            </a:r>
          </a:p>
        </p:txBody>
      </p:sp>
      <p:pic>
        <p:nvPicPr>
          <p:cNvPr id="36868" name="Picture 4" descr="image-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4188" y="1484784"/>
            <a:ext cx="5484812" cy="236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9" name="Text Box 9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  <p:sp>
        <p:nvSpPr>
          <p:cNvPr id="36870" name="Oval 12"/>
          <p:cNvSpPr>
            <a:spLocks noChangeArrowheads="1"/>
          </p:cNvSpPr>
          <p:nvPr/>
        </p:nvSpPr>
        <p:spPr bwMode="auto">
          <a:xfrm>
            <a:off x="2271713" y="2003897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Line 13"/>
          <p:cNvSpPr>
            <a:spLocks noChangeShapeType="1"/>
          </p:cNvSpPr>
          <p:nvPr/>
        </p:nvSpPr>
        <p:spPr bwMode="auto">
          <a:xfrm>
            <a:off x="4648200" y="2246784"/>
            <a:ext cx="1295400" cy="685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2" name="Oval 14"/>
          <p:cNvSpPr>
            <a:spLocks noChangeArrowheads="1"/>
          </p:cNvSpPr>
          <p:nvPr/>
        </p:nvSpPr>
        <p:spPr bwMode="auto">
          <a:xfrm>
            <a:off x="4572000" y="2856384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Line 23"/>
          <p:cNvSpPr>
            <a:spLocks noChangeShapeType="1"/>
          </p:cNvSpPr>
          <p:nvPr/>
        </p:nvSpPr>
        <p:spPr bwMode="auto">
          <a:xfrm flipV="1">
            <a:off x="2286000" y="2018184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4" name="Line 24"/>
          <p:cNvSpPr>
            <a:spLocks noChangeShapeType="1"/>
          </p:cNvSpPr>
          <p:nvPr/>
        </p:nvSpPr>
        <p:spPr bwMode="auto">
          <a:xfrm>
            <a:off x="4648200" y="2018184"/>
            <a:ext cx="1295400" cy="914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5" name="Line 25"/>
          <p:cNvSpPr>
            <a:spLocks noChangeShapeType="1"/>
          </p:cNvSpPr>
          <p:nvPr/>
        </p:nvSpPr>
        <p:spPr bwMode="auto">
          <a:xfrm flipV="1">
            <a:off x="2286000" y="2246784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6" name="Line 26"/>
          <p:cNvSpPr>
            <a:spLocks noChangeShapeType="1"/>
          </p:cNvSpPr>
          <p:nvPr/>
        </p:nvSpPr>
        <p:spPr bwMode="auto">
          <a:xfrm flipV="1">
            <a:off x="2286000" y="2475384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7" name="Line 27"/>
          <p:cNvSpPr>
            <a:spLocks noChangeShapeType="1"/>
          </p:cNvSpPr>
          <p:nvPr/>
        </p:nvSpPr>
        <p:spPr bwMode="auto">
          <a:xfrm flipV="1">
            <a:off x="2286000" y="2703984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8" name="Line 28"/>
          <p:cNvSpPr>
            <a:spLocks noChangeShapeType="1"/>
          </p:cNvSpPr>
          <p:nvPr/>
        </p:nvSpPr>
        <p:spPr bwMode="auto">
          <a:xfrm flipV="1">
            <a:off x="2286000" y="2932584"/>
            <a:ext cx="3657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9" name="Line 29"/>
          <p:cNvSpPr>
            <a:spLocks noChangeShapeType="1"/>
          </p:cNvSpPr>
          <p:nvPr/>
        </p:nvSpPr>
        <p:spPr bwMode="auto">
          <a:xfrm flipV="1">
            <a:off x="2286000" y="3161184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0" name="Line 30"/>
          <p:cNvSpPr>
            <a:spLocks noChangeShapeType="1"/>
          </p:cNvSpPr>
          <p:nvPr/>
        </p:nvSpPr>
        <p:spPr bwMode="auto">
          <a:xfrm flipV="1">
            <a:off x="2286000" y="3389784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1" name="Line 31"/>
          <p:cNvSpPr>
            <a:spLocks noChangeShapeType="1"/>
          </p:cNvSpPr>
          <p:nvPr/>
        </p:nvSpPr>
        <p:spPr bwMode="auto">
          <a:xfrm flipV="1">
            <a:off x="2286000" y="3618384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2" name="Line 32"/>
          <p:cNvSpPr>
            <a:spLocks noChangeShapeType="1"/>
          </p:cNvSpPr>
          <p:nvPr/>
        </p:nvSpPr>
        <p:spPr bwMode="auto">
          <a:xfrm flipV="1">
            <a:off x="2286000" y="3846984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3" name="Line 33"/>
          <p:cNvSpPr>
            <a:spLocks noChangeShapeType="1"/>
          </p:cNvSpPr>
          <p:nvPr/>
        </p:nvSpPr>
        <p:spPr bwMode="auto">
          <a:xfrm>
            <a:off x="4648200" y="2475384"/>
            <a:ext cx="129540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4" name="Line 34"/>
          <p:cNvSpPr>
            <a:spLocks noChangeShapeType="1"/>
          </p:cNvSpPr>
          <p:nvPr/>
        </p:nvSpPr>
        <p:spPr bwMode="auto">
          <a:xfrm>
            <a:off x="4648200" y="2703984"/>
            <a:ext cx="1295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5" name="Line 35"/>
          <p:cNvSpPr>
            <a:spLocks noChangeShapeType="1"/>
          </p:cNvSpPr>
          <p:nvPr/>
        </p:nvSpPr>
        <p:spPr bwMode="auto">
          <a:xfrm flipV="1">
            <a:off x="4648200" y="2932584"/>
            <a:ext cx="1295400" cy="685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6" name="Line 36"/>
          <p:cNvSpPr>
            <a:spLocks noChangeShapeType="1"/>
          </p:cNvSpPr>
          <p:nvPr/>
        </p:nvSpPr>
        <p:spPr bwMode="auto">
          <a:xfrm flipV="1">
            <a:off x="4648200" y="2932584"/>
            <a:ext cx="1295400" cy="914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7" name="Line 37"/>
          <p:cNvSpPr>
            <a:spLocks noChangeShapeType="1"/>
          </p:cNvSpPr>
          <p:nvPr/>
        </p:nvSpPr>
        <p:spPr bwMode="auto">
          <a:xfrm flipV="1">
            <a:off x="4648200" y="2932584"/>
            <a:ext cx="129540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8" name="Line 38"/>
          <p:cNvSpPr>
            <a:spLocks noChangeShapeType="1"/>
          </p:cNvSpPr>
          <p:nvPr/>
        </p:nvSpPr>
        <p:spPr bwMode="auto">
          <a:xfrm flipV="1">
            <a:off x="4648200" y="2932584"/>
            <a:ext cx="1295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9" name="Oval 39"/>
          <p:cNvSpPr>
            <a:spLocks noChangeArrowheads="1"/>
          </p:cNvSpPr>
          <p:nvPr/>
        </p:nvSpPr>
        <p:spPr bwMode="auto">
          <a:xfrm>
            <a:off x="5867400" y="2856384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0" name="Text Box 40"/>
          <p:cNvSpPr txBox="1">
            <a:spLocks noChangeArrowheads="1"/>
          </p:cNvSpPr>
          <p:nvPr/>
        </p:nvSpPr>
        <p:spPr bwMode="auto">
          <a:xfrm>
            <a:off x="5622925" y="2230909"/>
            <a:ext cx="11096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/>
              <a:t>focal point</a:t>
            </a:r>
          </a:p>
        </p:txBody>
      </p:sp>
      <p:sp>
        <p:nvSpPr>
          <p:cNvPr id="36891" name="Line 41"/>
          <p:cNvSpPr>
            <a:spLocks noChangeShapeType="1"/>
          </p:cNvSpPr>
          <p:nvPr/>
        </p:nvSpPr>
        <p:spPr bwMode="auto">
          <a:xfrm>
            <a:off x="5943600" y="2856384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2" name="Line 42"/>
          <p:cNvSpPr>
            <a:spLocks noChangeShapeType="1"/>
          </p:cNvSpPr>
          <p:nvPr/>
        </p:nvSpPr>
        <p:spPr bwMode="auto">
          <a:xfrm flipH="1">
            <a:off x="4648200" y="3846984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3" name="Line 43"/>
          <p:cNvSpPr>
            <a:spLocks noChangeShapeType="1"/>
          </p:cNvSpPr>
          <p:nvPr/>
        </p:nvSpPr>
        <p:spPr bwMode="auto">
          <a:xfrm>
            <a:off x="5486400" y="3846984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4" name="Line 44"/>
          <p:cNvSpPr>
            <a:spLocks noChangeShapeType="1"/>
          </p:cNvSpPr>
          <p:nvPr/>
        </p:nvSpPr>
        <p:spPr bwMode="auto">
          <a:xfrm>
            <a:off x="4648200" y="2932584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5" name="Text Box 45"/>
          <p:cNvSpPr txBox="1">
            <a:spLocks noChangeArrowheads="1"/>
          </p:cNvSpPr>
          <p:nvPr/>
        </p:nvSpPr>
        <p:spPr bwMode="auto">
          <a:xfrm>
            <a:off x="5200650" y="3542184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/>
              <a:t>f</a:t>
            </a:r>
          </a:p>
        </p:txBody>
      </p:sp>
      <p:sp>
        <p:nvSpPr>
          <p:cNvPr id="36896" name="Line 46"/>
          <p:cNvSpPr>
            <a:spLocks noChangeShapeType="1"/>
          </p:cNvSpPr>
          <p:nvPr/>
        </p:nvSpPr>
        <p:spPr bwMode="auto">
          <a:xfrm flipH="1">
            <a:off x="5943600" y="2551584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a lens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509120"/>
            <a:ext cx="7772400" cy="1877144"/>
          </a:xfrm>
        </p:spPr>
        <p:txBody>
          <a:bodyPr>
            <a:noAutofit/>
          </a:bodyPr>
          <a:lstStyle/>
          <a:p>
            <a:r>
              <a:rPr lang="en-US" sz="2800" dirty="0"/>
              <a:t>A lens focuses light onto the film</a:t>
            </a:r>
          </a:p>
          <a:p>
            <a:pPr lvl="1"/>
            <a:r>
              <a:rPr lang="en-US" sz="2400" dirty="0"/>
              <a:t>There is a specific distance at which objects are “in focus”</a:t>
            </a:r>
          </a:p>
          <a:p>
            <a:pPr lvl="2"/>
            <a:r>
              <a:rPr lang="en-US" sz="2000" dirty="0"/>
              <a:t>other points project to a “</a:t>
            </a:r>
            <a:r>
              <a:rPr lang="en-US" sz="2000" dirty="0">
                <a:solidFill>
                  <a:srgbClr val="FF0000"/>
                </a:solidFill>
              </a:rPr>
              <a:t>circle of confusion</a:t>
            </a:r>
            <a:r>
              <a:rPr lang="en-US" sz="2000" dirty="0"/>
              <a:t>” in the image</a:t>
            </a:r>
          </a:p>
        </p:txBody>
      </p:sp>
      <p:pic>
        <p:nvPicPr>
          <p:cNvPr id="37892" name="Picture 4" descr="image-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4188" y="1752600"/>
            <a:ext cx="5484812" cy="236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3" name="Line 5"/>
          <p:cNvSpPr>
            <a:spLocks noChangeShapeType="1"/>
          </p:cNvSpPr>
          <p:nvPr/>
        </p:nvSpPr>
        <p:spPr bwMode="auto">
          <a:xfrm>
            <a:off x="2316163" y="2303463"/>
            <a:ext cx="4702175" cy="16430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894" name="Oval 6"/>
          <p:cNvSpPr>
            <a:spLocks noChangeArrowheads="1"/>
          </p:cNvSpPr>
          <p:nvPr/>
        </p:nvSpPr>
        <p:spPr bwMode="auto">
          <a:xfrm>
            <a:off x="2271713" y="227171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Oval 7"/>
          <p:cNvSpPr>
            <a:spLocks noChangeArrowheads="1"/>
          </p:cNvSpPr>
          <p:nvPr/>
        </p:nvSpPr>
        <p:spPr bwMode="auto">
          <a:xfrm>
            <a:off x="2589213" y="2879725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>
            <a:off x="2316163" y="2303463"/>
            <a:ext cx="2332037" cy="211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897" name="Line 9"/>
          <p:cNvSpPr>
            <a:spLocks noChangeShapeType="1"/>
          </p:cNvSpPr>
          <p:nvPr/>
        </p:nvSpPr>
        <p:spPr bwMode="auto">
          <a:xfrm>
            <a:off x="4648200" y="2514600"/>
            <a:ext cx="2370138" cy="14319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2316163" y="2303463"/>
            <a:ext cx="4702175" cy="1643062"/>
            <a:chOff x="1459" y="1451"/>
            <a:chExt cx="2962" cy="1035"/>
          </a:xfrm>
        </p:grpSpPr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1459" y="1451"/>
              <a:ext cx="2962" cy="1035"/>
              <a:chOff x="1459" y="1451"/>
              <a:chExt cx="2962" cy="1035"/>
            </a:xfrm>
          </p:grpSpPr>
          <p:sp>
            <p:nvSpPr>
              <p:cNvPr id="37919" name="Line 12"/>
              <p:cNvSpPr>
                <a:spLocks noChangeShapeType="1"/>
              </p:cNvSpPr>
              <p:nvPr/>
            </p:nvSpPr>
            <p:spPr bwMode="auto">
              <a:xfrm>
                <a:off x="1459" y="1451"/>
                <a:ext cx="1465" cy="2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0" name="Line 13"/>
              <p:cNvSpPr>
                <a:spLocks noChangeShapeType="1"/>
              </p:cNvSpPr>
              <p:nvPr/>
            </p:nvSpPr>
            <p:spPr bwMode="auto">
              <a:xfrm>
                <a:off x="2924" y="1686"/>
                <a:ext cx="1497" cy="80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14"/>
            <p:cNvGrpSpPr>
              <a:grpSpLocks/>
            </p:cNvGrpSpPr>
            <p:nvPr/>
          </p:nvGrpSpPr>
          <p:grpSpPr bwMode="auto">
            <a:xfrm>
              <a:off x="1459" y="1451"/>
              <a:ext cx="2962" cy="1035"/>
              <a:chOff x="1459" y="1451"/>
              <a:chExt cx="2962" cy="1035"/>
            </a:xfrm>
          </p:grpSpPr>
          <p:sp>
            <p:nvSpPr>
              <p:cNvPr id="37917" name="Line 15"/>
              <p:cNvSpPr>
                <a:spLocks noChangeShapeType="1"/>
              </p:cNvSpPr>
              <p:nvPr/>
            </p:nvSpPr>
            <p:spPr bwMode="auto">
              <a:xfrm>
                <a:off x="1459" y="1451"/>
                <a:ext cx="1465" cy="363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8" name="Line 16"/>
              <p:cNvSpPr>
                <a:spLocks noChangeShapeType="1"/>
              </p:cNvSpPr>
              <p:nvPr/>
            </p:nvSpPr>
            <p:spPr bwMode="auto">
              <a:xfrm>
                <a:off x="2924" y="1814"/>
                <a:ext cx="1497" cy="67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2620963" y="2676525"/>
            <a:ext cx="4419600" cy="752475"/>
            <a:chOff x="1651" y="1686"/>
            <a:chExt cx="2784" cy="474"/>
          </a:xfrm>
        </p:grpSpPr>
        <p:sp>
          <p:nvSpPr>
            <p:cNvPr id="37907" name="Line 18"/>
            <p:cNvSpPr>
              <a:spLocks noChangeShapeType="1"/>
            </p:cNvSpPr>
            <p:nvPr/>
          </p:nvSpPr>
          <p:spPr bwMode="auto">
            <a:xfrm>
              <a:off x="1651" y="1835"/>
              <a:ext cx="2784" cy="28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" name="Group 19"/>
            <p:cNvGrpSpPr>
              <a:grpSpLocks/>
            </p:cNvGrpSpPr>
            <p:nvPr/>
          </p:nvGrpSpPr>
          <p:grpSpPr bwMode="auto">
            <a:xfrm>
              <a:off x="1651" y="1686"/>
              <a:ext cx="2778" cy="474"/>
              <a:chOff x="1651" y="1686"/>
              <a:chExt cx="2778" cy="474"/>
            </a:xfrm>
          </p:grpSpPr>
          <p:sp>
            <p:nvSpPr>
              <p:cNvPr id="37909" name="Line 20"/>
              <p:cNvSpPr>
                <a:spLocks noChangeShapeType="1"/>
              </p:cNvSpPr>
              <p:nvPr/>
            </p:nvSpPr>
            <p:spPr bwMode="auto">
              <a:xfrm>
                <a:off x="1651" y="1835"/>
                <a:ext cx="1273" cy="288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0" name="Line 21"/>
              <p:cNvSpPr>
                <a:spLocks noChangeShapeType="1"/>
              </p:cNvSpPr>
              <p:nvPr/>
            </p:nvSpPr>
            <p:spPr bwMode="auto">
              <a:xfrm>
                <a:off x="2924" y="2123"/>
                <a:ext cx="1505" cy="37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1" name="Line 22"/>
              <p:cNvSpPr>
                <a:spLocks noChangeShapeType="1"/>
              </p:cNvSpPr>
              <p:nvPr/>
            </p:nvSpPr>
            <p:spPr bwMode="auto">
              <a:xfrm>
                <a:off x="1651" y="1835"/>
                <a:ext cx="1273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2" name="Line 23"/>
              <p:cNvSpPr>
                <a:spLocks noChangeShapeType="1"/>
              </p:cNvSpPr>
              <p:nvPr/>
            </p:nvSpPr>
            <p:spPr bwMode="auto">
              <a:xfrm>
                <a:off x="2924" y="1835"/>
                <a:ext cx="1497" cy="265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3" name="Line 24"/>
              <p:cNvSpPr>
                <a:spLocks noChangeShapeType="1"/>
              </p:cNvSpPr>
              <p:nvPr/>
            </p:nvSpPr>
            <p:spPr bwMode="auto">
              <a:xfrm flipV="1">
                <a:off x="1651" y="1686"/>
                <a:ext cx="1273" cy="149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4" name="Line 25"/>
              <p:cNvSpPr>
                <a:spLocks noChangeShapeType="1"/>
              </p:cNvSpPr>
              <p:nvPr/>
            </p:nvSpPr>
            <p:spPr bwMode="auto">
              <a:xfrm>
                <a:off x="2924" y="1686"/>
                <a:ext cx="1497" cy="392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7900" name="Oval 26"/>
          <p:cNvSpPr>
            <a:spLocks noChangeArrowheads="1"/>
          </p:cNvSpPr>
          <p:nvPr/>
        </p:nvSpPr>
        <p:spPr bwMode="auto">
          <a:xfrm>
            <a:off x="4608513" y="3067050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7086600" y="3321050"/>
            <a:ext cx="1638300" cy="641350"/>
            <a:chOff x="4464" y="2092"/>
            <a:chExt cx="1032" cy="404"/>
          </a:xfrm>
        </p:grpSpPr>
        <p:sp>
          <p:nvSpPr>
            <p:cNvPr id="37905" name="Text Box 28"/>
            <p:cNvSpPr txBox="1">
              <a:spLocks noChangeArrowheads="1"/>
            </p:cNvSpPr>
            <p:nvPr/>
          </p:nvSpPr>
          <p:spPr bwMode="auto">
            <a:xfrm>
              <a:off x="4716" y="2092"/>
              <a:ext cx="78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/>
                <a:t>“circle of </a:t>
              </a:r>
            </a:p>
            <a:p>
              <a:pPr algn="ctr"/>
              <a:r>
                <a:rPr lang="en-US" sz="1800" dirty="0"/>
                <a:t>confusion”</a:t>
              </a:r>
            </a:p>
          </p:txBody>
        </p:sp>
        <p:sp>
          <p:nvSpPr>
            <p:cNvPr id="37906" name="Line 29"/>
            <p:cNvSpPr>
              <a:spLocks noChangeShapeType="1"/>
            </p:cNvSpPr>
            <p:nvPr/>
          </p:nvSpPr>
          <p:spPr bwMode="auto">
            <a:xfrm flipH="1" flipV="1">
              <a:off x="4464" y="2160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902" name="Text Box 30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  <p:sp>
        <p:nvSpPr>
          <p:cNvPr id="37903" name="Line 31"/>
          <p:cNvSpPr>
            <a:spLocks noChangeShapeType="1"/>
          </p:cNvSpPr>
          <p:nvPr/>
        </p:nvSpPr>
        <p:spPr bwMode="auto">
          <a:xfrm flipV="1">
            <a:off x="2286000" y="22860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904" name="Line 32"/>
          <p:cNvSpPr>
            <a:spLocks noChangeShapeType="1"/>
          </p:cNvSpPr>
          <p:nvPr/>
        </p:nvSpPr>
        <p:spPr bwMode="auto">
          <a:xfrm>
            <a:off x="4648200" y="2286000"/>
            <a:ext cx="2362200" cy="1676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Thin lens formula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What is the relation between the focal length (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), 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distance of the object from the optical center (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), 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and the distance at which the object will be in focus (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′)?</a:t>
            </a:r>
          </a:p>
        </p:txBody>
      </p:sp>
      <p:sp>
        <p:nvSpPr>
          <p:cNvPr id="38916" name="Oval 4"/>
          <p:cNvSpPr>
            <a:spLocks noChangeArrowheads="1"/>
          </p:cNvSpPr>
          <p:nvPr/>
        </p:nvSpPr>
        <p:spPr bwMode="auto">
          <a:xfrm>
            <a:off x="5057775" y="4330700"/>
            <a:ext cx="138113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8917" name="Line 5"/>
          <p:cNvSpPr>
            <a:spLocks noChangeShapeType="1"/>
          </p:cNvSpPr>
          <p:nvPr/>
        </p:nvSpPr>
        <p:spPr bwMode="auto">
          <a:xfrm flipH="1" flipV="1">
            <a:off x="965200" y="4400550"/>
            <a:ext cx="67278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18" name="Line 6"/>
          <p:cNvSpPr>
            <a:spLocks noChangeShapeType="1"/>
          </p:cNvSpPr>
          <p:nvPr/>
        </p:nvSpPr>
        <p:spPr bwMode="auto">
          <a:xfrm flipH="1">
            <a:off x="965200" y="2873375"/>
            <a:ext cx="6103938" cy="201295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19" name="Oval 7"/>
          <p:cNvSpPr>
            <a:spLocks noChangeArrowheads="1"/>
          </p:cNvSpPr>
          <p:nvPr/>
        </p:nvSpPr>
        <p:spPr bwMode="auto">
          <a:xfrm>
            <a:off x="5057775" y="3429000"/>
            <a:ext cx="138113" cy="13811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8920" name="Oval 8"/>
          <p:cNvSpPr>
            <a:spLocks noChangeArrowheads="1"/>
          </p:cNvSpPr>
          <p:nvPr/>
        </p:nvSpPr>
        <p:spPr bwMode="auto">
          <a:xfrm>
            <a:off x="2282825" y="3498850"/>
            <a:ext cx="207963" cy="1943100"/>
          </a:xfrm>
          <a:prstGeom prst="ellipse">
            <a:avLst/>
          </a:prstGeom>
          <a:solidFill>
            <a:srgbClr val="02FFFF"/>
          </a:solidFill>
          <a:ln w="28575">
            <a:noFill/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8921" name="Oval 9"/>
          <p:cNvSpPr>
            <a:spLocks noChangeArrowheads="1"/>
          </p:cNvSpPr>
          <p:nvPr/>
        </p:nvSpPr>
        <p:spPr bwMode="auto">
          <a:xfrm>
            <a:off x="1381125" y="4330700"/>
            <a:ext cx="139700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8922" name="Line 10"/>
          <p:cNvSpPr>
            <a:spLocks noChangeShapeType="1"/>
          </p:cNvSpPr>
          <p:nvPr/>
        </p:nvSpPr>
        <p:spPr bwMode="auto">
          <a:xfrm flipH="1">
            <a:off x="965200" y="3498850"/>
            <a:ext cx="1387475" cy="1387475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23" name="Line 11"/>
          <p:cNvSpPr>
            <a:spLocks noChangeShapeType="1"/>
          </p:cNvSpPr>
          <p:nvPr/>
        </p:nvSpPr>
        <p:spPr bwMode="auto">
          <a:xfrm flipH="1" flipV="1">
            <a:off x="2352675" y="3498850"/>
            <a:ext cx="5340350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24" name="Line 12"/>
          <p:cNvSpPr>
            <a:spLocks noChangeShapeType="1"/>
          </p:cNvSpPr>
          <p:nvPr/>
        </p:nvSpPr>
        <p:spPr bwMode="auto">
          <a:xfrm>
            <a:off x="965200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25" name="Line 13"/>
          <p:cNvSpPr>
            <a:spLocks noChangeShapeType="1"/>
          </p:cNvSpPr>
          <p:nvPr/>
        </p:nvSpPr>
        <p:spPr bwMode="auto">
          <a:xfrm>
            <a:off x="5127625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26" name="Text Box 14"/>
          <p:cNvSpPr txBox="1">
            <a:spLocks noChangeArrowheads="1"/>
          </p:cNvSpPr>
          <p:nvPr/>
        </p:nvSpPr>
        <p:spPr bwMode="auto">
          <a:xfrm>
            <a:off x="1524000" y="3048000"/>
            <a:ext cx="3365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f</a:t>
            </a:r>
          </a:p>
        </p:txBody>
      </p:sp>
      <p:sp>
        <p:nvSpPr>
          <p:cNvPr id="38927" name="Line 15"/>
          <p:cNvSpPr>
            <a:spLocks noChangeShapeType="1"/>
          </p:cNvSpPr>
          <p:nvPr/>
        </p:nvSpPr>
        <p:spPr bwMode="auto">
          <a:xfrm flipH="1">
            <a:off x="2514600" y="3016250"/>
            <a:ext cx="2590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8" name="Text Box 16"/>
          <p:cNvSpPr txBox="1">
            <a:spLocks noChangeArrowheads="1"/>
          </p:cNvSpPr>
          <p:nvPr/>
        </p:nvSpPr>
        <p:spPr bwMode="auto">
          <a:xfrm>
            <a:off x="3352800" y="2406650"/>
            <a:ext cx="5143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</a:t>
            </a:r>
          </a:p>
        </p:txBody>
      </p:sp>
      <p:sp>
        <p:nvSpPr>
          <p:cNvPr id="38929" name="Line 17"/>
          <p:cNvSpPr>
            <a:spLocks noChangeShapeType="1"/>
          </p:cNvSpPr>
          <p:nvPr/>
        </p:nvSpPr>
        <p:spPr bwMode="auto">
          <a:xfrm flipH="1">
            <a:off x="990600" y="3021013"/>
            <a:ext cx="14779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30" name="Text Box 18"/>
          <p:cNvSpPr txBox="1">
            <a:spLocks noChangeArrowheads="1"/>
          </p:cNvSpPr>
          <p:nvPr/>
        </p:nvSpPr>
        <p:spPr bwMode="auto">
          <a:xfrm>
            <a:off x="1219200" y="2286000"/>
            <a:ext cx="61908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 dirty="0">
                <a:solidFill>
                  <a:srgbClr val="0000FF"/>
                </a:solidFill>
                <a:latin typeface="Times New Roman" pitchFamily="18" charset="0"/>
              </a:rPr>
              <a:t>D</a:t>
            </a:r>
            <a:r>
              <a:rPr lang="en-US" sz="36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′</a:t>
            </a:r>
            <a:endParaRPr lang="en-US" sz="3600" b="1" i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38931" name="Line 19"/>
          <p:cNvSpPr>
            <a:spLocks noChangeShapeType="1"/>
          </p:cNvSpPr>
          <p:nvPr/>
        </p:nvSpPr>
        <p:spPr bwMode="auto">
          <a:xfrm flipH="1">
            <a:off x="1295400" y="3200400"/>
            <a:ext cx="1066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32" name="Text Box 20"/>
          <p:cNvSpPr txBox="1">
            <a:spLocks noChangeArrowheads="1"/>
          </p:cNvSpPr>
          <p:nvPr/>
        </p:nvSpPr>
        <p:spPr bwMode="auto">
          <a:xfrm>
            <a:off x="7331075" y="6462713"/>
            <a:ext cx="175240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200" dirty="0"/>
              <a:t>Slide by </a:t>
            </a:r>
            <a:r>
              <a:rPr lang="en-US" sz="1200" dirty="0" err="1"/>
              <a:t>Frédo</a:t>
            </a:r>
            <a:r>
              <a:rPr lang="en-US" sz="1200" dirty="0"/>
              <a:t> Durand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648200" y="6019800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object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0529" y="5943600"/>
            <a:ext cx="1239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image plane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63206" y="6015335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lens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Thin lens formula</a:t>
            </a:r>
          </a:p>
        </p:txBody>
      </p:sp>
      <p:sp>
        <p:nvSpPr>
          <p:cNvPr id="39940" name="Oval 4"/>
          <p:cNvSpPr>
            <a:spLocks noChangeArrowheads="1"/>
          </p:cNvSpPr>
          <p:nvPr/>
        </p:nvSpPr>
        <p:spPr bwMode="auto">
          <a:xfrm>
            <a:off x="5057775" y="4330700"/>
            <a:ext cx="138113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9941" name="Line 5"/>
          <p:cNvSpPr>
            <a:spLocks noChangeShapeType="1"/>
          </p:cNvSpPr>
          <p:nvPr/>
        </p:nvSpPr>
        <p:spPr bwMode="auto">
          <a:xfrm flipH="1" flipV="1">
            <a:off x="965200" y="4400550"/>
            <a:ext cx="67278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9942" name="Line 6"/>
          <p:cNvSpPr>
            <a:spLocks noChangeShapeType="1"/>
          </p:cNvSpPr>
          <p:nvPr/>
        </p:nvSpPr>
        <p:spPr bwMode="auto">
          <a:xfrm flipH="1">
            <a:off x="965200" y="2873375"/>
            <a:ext cx="6103938" cy="201295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9943" name="Oval 7"/>
          <p:cNvSpPr>
            <a:spLocks noChangeArrowheads="1"/>
          </p:cNvSpPr>
          <p:nvPr/>
        </p:nvSpPr>
        <p:spPr bwMode="auto">
          <a:xfrm>
            <a:off x="5057775" y="3429000"/>
            <a:ext cx="138113" cy="13811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2282825" y="3498850"/>
            <a:ext cx="207963" cy="1943100"/>
          </a:xfrm>
          <a:prstGeom prst="ellipse">
            <a:avLst/>
          </a:prstGeom>
          <a:solidFill>
            <a:srgbClr val="02FFFF"/>
          </a:solidFill>
          <a:ln w="28575">
            <a:noFill/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9945" name="Oval 9"/>
          <p:cNvSpPr>
            <a:spLocks noChangeArrowheads="1"/>
          </p:cNvSpPr>
          <p:nvPr/>
        </p:nvSpPr>
        <p:spPr bwMode="auto">
          <a:xfrm>
            <a:off x="1381125" y="4330700"/>
            <a:ext cx="139700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9946" name="Line 10"/>
          <p:cNvSpPr>
            <a:spLocks noChangeShapeType="1"/>
          </p:cNvSpPr>
          <p:nvPr/>
        </p:nvSpPr>
        <p:spPr bwMode="auto">
          <a:xfrm flipH="1">
            <a:off x="965200" y="3498850"/>
            <a:ext cx="1387475" cy="1387475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9947" name="Line 11"/>
          <p:cNvSpPr>
            <a:spLocks noChangeShapeType="1"/>
          </p:cNvSpPr>
          <p:nvPr/>
        </p:nvSpPr>
        <p:spPr bwMode="auto">
          <a:xfrm flipH="1" flipV="1">
            <a:off x="2352675" y="3498850"/>
            <a:ext cx="5340350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9948" name="Line 12"/>
          <p:cNvSpPr>
            <a:spLocks noChangeShapeType="1"/>
          </p:cNvSpPr>
          <p:nvPr/>
        </p:nvSpPr>
        <p:spPr bwMode="auto">
          <a:xfrm>
            <a:off x="965200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9949" name="Line 13"/>
          <p:cNvSpPr>
            <a:spLocks noChangeShapeType="1"/>
          </p:cNvSpPr>
          <p:nvPr/>
        </p:nvSpPr>
        <p:spPr bwMode="auto">
          <a:xfrm>
            <a:off x="5127625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9950" name="Text Box 14"/>
          <p:cNvSpPr txBox="1">
            <a:spLocks noChangeArrowheads="1"/>
          </p:cNvSpPr>
          <p:nvPr/>
        </p:nvSpPr>
        <p:spPr bwMode="auto">
          <a:xfrm>
            <a:off x="1524000" y="3048000"/>
            <a:ext cx="3365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f</a:t>
            </a:r>
          </a:p>
        </p:txBody>
      </p:sp>
      <p:sp>
        <p:nvSpPr>
          <p:cNvPr id="39951" name="Line 15"/>
          <p:cNvSpPr>
            <a:spLocks noChangeShapeType="1"/>
          </p:cNvSpPr>
          <p:nvPr/>
        </p:nvSpPr>
        <p:spPr bwMode="auto">
          <a:xfrm flipH="1">
            <a:off x="2514600" y="3016250"/>
            <a:ext cx="2590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2" name="Text Box 16"/>
          <p:cNvSpPr txBox="1">
            <a:spLocks noChangeArrowheads="1"/>
          </p:cNvSpPr>
          <p:nvPr/>
        </p:nvSpPr>
        <p:spPr bwMode="auto">
          <a:xfrm>
            <a:off x="3352800" y="2406650"/>
            <a:ext cx="5143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</a:t>
            </a:r>
          </a:p>
        </p:txBody>
      </p:sp>
      <p:sp>
        <p:nvSpPr>
          <p:cNvPr id="39953" name="Line 17"/>
          <p:cNvSpPr>
            <a:spLocks noChangeShapeType="1"/>
          </p:cNvSpPr>
          <p:nvPr/>
        </p:nvSpPr>
        <p:spPr bwMode="auto">
          <a:xfrm flipH="1">
            <a:off x="990600" y="3021013"/>
            <a:ext cx="14779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4" name="Text Box 18"/>
          <p:cNvSpPr txBox="1">
            <a:spLocks noChangeArrowheads="1"/>
          </p:cNvSpPr>
          <p:nvPr/>
        </p:nvSpPr>
        <p:spPr bwMode="auto">
          <a:xfrm>
            <a:off x="1219200" y="2286000"/>
            <a:ext cx="61908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 dirty="0">
                <a:solidFill>
                  <a:srgbClr val="0000FF"/>
                </a:solidFill>
                <a:latin typeface="Times New Roman" pitchFamily="18" charset="0"/>
              </a:rPr>
              <a:t>D</a:t>
            </a:r>
            <a:r>
              <a:rPr lang="en-US" sz="36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′</a:t>
            </a:r>
            <a:endParaRPr lang="en-US" sz="3600" b="1" i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39955" name="Line 19"/>
          <p:cNvSpPr>
            <a:spLocks noChangeShapeType="1"/>
          </p:cNvSpPr>
          <p:nvPr/>
        </p:nvSpPr>
        <p:spPr bwMode="auto">
          <a:xfrm flipH="1">
            <a:off x="1295400" y="3200400"/>
            <a:ext cx="1066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6" name="Text Box 20"/>
          <p:cNvSpPr txBox="1">
            <a:spLocks noChangeArrowheads="1"/>
          </p:cNvSpPr>
          <p:nvPr/>
        </p:nvSpPr>
        <p:spPr bwMode="auto">
          <a:xfrm>
            <a:off x="441325" y="1243608"/>
            <a:ext cx="383791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>
                <a:latin typeface="Times New Roman" pitchFamily="18" charset="0"/>
              </a:rPr>
              <a:t>Similar triangles everywhere!</a:t>
            </a: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7331075" y="6462713"/>
            <a:ext cx="175240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200" dirty="0"/>
              <a:t>Slide by </a:t>
            </a:r>
            <a:r>
              <a:rPr lang="en-US" sz="1200" dirty="0" err="1"/>
              <a:t>Frédo</a:t>
            </a:r>
            <a:r>
              <a:rPr lang="en-US" sz="1200" dirty="0"/>
              <a:t> Durand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6019800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object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0529" y="5943600"/>
            <a:ext cx="1239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image plane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63206" y="6015335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lens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776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Thin lens formula</a:t>
            </a:r>
          </a:p>
        </p:txBody>
      </p:sp>
      <p:sp>
        <p:nvSpPr>
          <p:cNvPr id="40964" name="Line 5"/>
          <p:cNvSpPr>
            <a:spLocks noChangeShapeType="1"/>
          </p:cNvSpPr>
          <p:nvPr/>
        </p:nvSpPr>
        <p:spPr bwMode="auto">
          <a:xfrm flipH="1" flipV="1">
            <a:off x="965200" y="4400550"/>
            <a:ext cx="67278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65" name="Line 6"/>
          <p:cNvSpPr>
            <a:spLocks noChangeShapeType="1"/>
          </p:cNvSpPr>
          <p:nvPr/>
        </p:nvSpPr>
        <p:spPr bwMode="auto">
          <a:xfrm flipH="1">
            <a:off x="965200" y="2873375"/>
            <a:ext cx="6103938" cy="201295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66" name="Oval 8"/>
          <p:cNvSpPr>
            <a:spLocks noChangeArrowheads="1"/>
          </p:cNvSpPr>
          <p:nvPr/>
        </p:nvSpPr>
        <p:spPr bwMode="auto">
          <a:xfrm>
            <a:off x="2282825" y="3498850"/>
            <a:ext cx="207963" cy="1943100"/>
          </a:xfrm>
          <a:prstGeom prst="ellipse">
            <a:avLst/>
          </a:prstGeom>
          <a:solidFill>
            <a:srgbClr val="02FFFF"/>
          </a:solidFill>
          <a:ln w="28575">
            <a:noFill/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0967" name="Line 10"/>
          <p:cNvSpPr>
            <a:spLocks noChangeShapeType="1"/>
          </p:cNvSpPr>
          <p:nvPr/>
        </p:nvSpPr>
        <p:spPr bwMode="auto">
          <a:xfrm flipH="1">
            <a:off x="965200" y="3498850"/>
            <a:ext cx="1387475" cy="1387475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68" name="Line 11"/>
          <p:cNvSpPr>
            <a:spLocks noChangeShapeType="1"/>
          </p:cNvSpPr>
          <p:nvPr/>
        </p:nvSpPr>
        <p:spPr bwMode="auto">
          <a:xfrm flipH="1" flipV="1">
            <a:off x="2352675" y="3498850"/>
            <a:ext cx="5340350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69" name="Line 12"/>
          <p:cNvSpPr>
            <a:spLocks noChangeShapeType="1"/>
          </p:cNvSpPr>
          <p:nvPr/>
        </p:nvSpPr>
        <p:spPr bwMode="auto">
          <a:xfrm>
            <a:off x="965200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70" name="Line 13"/>
          <p:cNvSpPr>
            <a:spLocks noChangeShapeType="1"/>
          </p:cNvSpPr>
          <p:nvPr/>
        </p:nvSpPr>
        <p:spPr bwMode="auto">
          <a:xfrm>
            <a:off x="5127625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71" name="Text Box 14"/>
          <p:cNvSpPr txBox="1">
            <a:spLocks noChangeArrowheads="1"/>
          </p:cNvSpPr>
          <p:nvPr/>
        </p:nvSpPr>
        <p:spPr bwMode="auto">
          <a:xfrm>
            <a:off x="1524000" y="3048000"/>
            <a:ext cx="3365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f</a:t>
            </a:r>
          </a:p>
        </p:txBody>
      </p:sp>
      <p:sp>
        <p:nvSpPr>
          <p:cNvPr id="40972" name="Line 15"/>
          <p:cNvSpPr>
            <a:spLocks noChangeShapeType="1"/>
          </p:cNvSpPr>
          <p:nvPr/>
        </p:nvSpPr>
        <p:spPr bwMode="auto">
          <a:xfrm flipH="1">
            <a:off x="2514600" y="3016250"/>
            <a:ext cx="2590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3" name="Text Box 16"/>
          <p:cNvSpPr txBox="1">
            <a:spLocks noChangeArrowheads="1"/>
          </p:cNvSpPr>
          <p:nvPr/>
        </p:nvSpPr>
        <p:spPr bwMode="auto">
          <a:xfrm>
            <a:off x="3352800" y="2406650"/>
            <a:ext cx="5143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</a:t>
            </a:r>
          </a:p>
        </p:txBody>
      </p:sp>
      <p:sp>
        <p:nvSpPr>
          <p:cNvPr id="40974" name="Line 17"/>
          <p:cNvSpPr>
            <a:spLocks noChangeShapeType="1"/>
          </p:cNvSpPr>
          <p:nvPr/>
        </p:nvSpPr>
        <p:spPr bwMode="auto">
          <a:xfrm flipH="1">
            <a:off x="990600" y="3021013"/>
            <a:ext cx="14779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5" name="Text Box 18"/>
          <p:cNvSpPr txBox="1">
            <a:spLocks noChangeArrowheads="1"/>
          </p:cNvSpPr>
          <p:nvPr/>
        </p:nvSpPr>
        <p:spPr bwMode="auto">
          <a:xfrm>
            <a:off x="1219200" y="2286000"/>
            <a:ext cx="61908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 dirty="0">
                <a:solidFill>
                  <a:srgbClr val="0000FF"/>
                </a:solidFill>
                <a:latin typeface="Times New Roman" pitchFamily="18" charset="0"/>
              </a:rPr>
              <a:t>D</a:t>
            </a:r>
            <a:r>
              <a:rPr lang="en-US" sz="36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′</a:t>
            </a:r>
            <a:endParaRPr lang="en-US" sz="3600" b="1" i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40976" name="Line 19"/>
          <p:cNvSpPr>
            <a:spLocks noChangeShapeType="1"/>
          </p:cNvSpPr>
          <p:nvPr/>
        </p:nvSpPr>
        <p:spPr bwMode="auto">
          <a:xfrm flipH="1">
            <a:off x="1295400" y="3200400"/>
            <a:ext cx="1066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7" name="Text Box 20"/>
          <p:cNvSpPr txBox="1">
            <a:spLocks noChangeArrowheads="1"/>
          </p:cNvSpPr>
          <p:nvPr/>
        </p:nvSpPr>
        <p:spPr bwMode="auto">
          <a:xfrm>
            <a:off x="441325" y="1387624"/>
            <a:ext cx="383791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>
                <a:latin typeface="Times New Roman" pitchFamily="18" charset="0"/>
              </a:rPr>
              <a:t>Similar triangles everywhere!</a:t>
            </a:r>
          </a:p>
        </p:txBody>
      </p:sp>
      <p:sp>
        <p:nvSpPr>
          <p:cNvPr id="40978" name="Freeform 21"/>
          <p:cNvSpPr>
            <a:spLocks/>
          </p:cNvSpPr>
          <p:nvPr/>
        </p:nvSpPr>
        <p:spPr bwMode="auto">
          <a:xfrm>
            <a:off x="2438400" y="3505200"/>
            <a:ext cx="2667000" cy="914400"/>
          </a:xfrm>
          <a:custGeom>
            <a:avLst/>
            <a:gdLst>
              <a:gd name="T0" fmla="*/ 0 w 1200"/>
              <a:gd name="T1" fmla="*/ 1244237031 h 672"/>
              <a:gd name="T2" fmla="*/ 2147483647 w 1200"/>
              <a:gd name="T3" fmla="*/ 1244237031 h 672"/>
              <a:gd name="T4" fmla="*/ 2147483647 w 1200"/>
              <a:gd name="T5" fmla="*/ 0 h 672"/>
              <a:gd name="T6" fmla="*/ 0 w 1200"/>
              <a:gd name="T7" fmla="*/ 1244237031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1200"/>
              <a:gd name="T13" fmla="*/ 0 h 672"/>
              <a:gd name="T14" fmla="*/ 1200 w 120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" h="672">
                <a:moveTo>
                  <a:pt x="0" y="672"/>
                </a:moveTo>
                <a:lnTo>
                  <a:pt x="1200" y="672"/>
                </a:lnTo>
                <a:lnTo>
                  <a:pt x="1200" y="0"/>
                </a:lnTo>
                <a:lnTo>
                  <a:pt x="0" y="672"/>
                </a:lnTo>
                <a:close/>
              </a:path>
            </a:pathLst>
          </a:custGeom>
          <a:solidFill>
            <a:srgbClr val="FFFF66"/>
          </a:solidFill>
          <a:ln w="38100">
            <a:solidFill>
              <a:srgbClr val="000066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9" name="Freeform 22"/>
          <p:cNvSpPr>
            <a:spLocks/>
          </p:cNvSpPr>
          <p:nvPr/>
        </p:nvSpPr>
        <p:spPr bwMode="auto">
          <a:xfrm rot="10800000">
            <a:off x="965200" y="4395788"/>
            <a:ext cx="1397000" cy="481012"/>
          </a:xfrm>
          <a:custGeom>
            <a:avLst/>
            <a:gdLst>
              <a:gd name="T0" fmla="*/ 0 w 1200"/>
              <a:gd name="T1" fmla="*/ 344304346 h 672"/>
              <a:gd name="T2" fmla="*/ 1626340754 w 1200"/>
              <a:gd name="T3" fmla="*/ 344304346 h 672"/>
              <a:gd name="T4" fmla="*/ 1626340754 w 1200"/>
              <a:gd name="T5" fmla="*/ 0 h 672"/>
              <a:gd name="T6" fmla="*/ 0 w 1200"/>
              <a:gd name="T7" fmla="*/ 344304346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1200"/>
              <a:gd name="T13" fmla="*/ 0 h 672"/>
              <a:gd name="T14" fmla="*/ 1200 w 120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" h="672">
                <a:moveTo>
                  <a:pt x="0" y="672"/>
                </a:moveTo>
                <a:lnTo>
                  <a:pt x="1200" y="672"/>
                </a:lnTo>
                <a:lnTo>
                  <a:pt x="1200" y="0"/>
                </a:lnTo>
                <a:lnTo>
                  <a:pt x="0" y="672"/>
                </a:lnTo>
                <a:close/>
              </a:path>
            </a:pathLst>
          </a:custGeom>
          <a:solidFill>
            <a:srgbClr val="FFFF66"/>
          </a:solidFill>
          <a:ln w="38100">
            <a:solidFill>
              <a:srgbClr val="000066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80" name="Text Box 23"/>
          <p:cNvSpPr txBox="1">
            <a:spLocks noChangeArrowheads="1"/>
          </p:cNvSpPr>
          <p:nvPr/>
        </p:nvSpPr>
        <p:spPr bwMode="auto">
          <a:xfrm>
            <a:off x="457200" y="4270375"/>
            <a:ext cx="49084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i="1" dirty="0">
                <a:latin typeface="Times New Roman" pitchFamily="18" charset="0"/>
              </a:rPr>
              <a:t>y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′</a:t>
            </a:r>
            <a:endParaRPr lang="en-US" sz="3600" dirty="0">
              <a:latin typeface="Times New Roman" pitchFamily="18" charset="0"/>
            </a:endParaRPr>
          </a:p>
        </p:txBody>
      </p:sp>
      <p:sp>
        <p:nvSpPr>
          <p:cNvPr id="40981" name="Text Box 24"/>
          <p:cNvSpPr txBox="1">
            <a:spLocks noChangeArrowheads="1"/>
          </p:cNvSpPr>
          <p:nvPr/>
        </p:nvSpPr>
        <p:spPr bwMode="auto">
          <a:xfrm>
            <a:off x="5257800" y="3584575"/>
            <a:ext cx="38985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i="1" dirty="0">
                <a:latin typeface="Times New Roman" pitchFamily="18" charset="0"/>
              </a:rPr>
              <a:t>y</a:t>
            </a:r>
          </a:p>
        </p:txBody>
      </p:sp>
      <p:sp>
        <p:nvSpPr>
          <p:cNvPr id="40982" name="Text Box 25"/>
          <p:cNvSpPr txBox="1">
            <a:spLocks noChangeArrowheads="1"/>
          </p:cNvSpPr>
          <p:nvPr/>
        </p:nvSpPr>
        <p:spPr bwMode="auto">
          <a:xfrm>
            <a:off x="5029200" y="1193949"/>
            <a:ext cx="2210862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i="1" dirty="0">
                <a:latin typeface="Times New Roman" pitchFamily="18" charset="0"/>
              </a:rPr>
              <a:t>y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′</a:t>
            </a:r>
            <a:r>
              <a:rPr lang="en-US" sz="3600" dirty="0">
                <a:latin typeface="Times New Roman" pitchFamily="18" charset="0"/>
              </a:rPr>
              <a:t>/</a:t>
            </a:r>
            <a:r>
              <a:rPr lang="en-US" sz="3600" i="1" dirty="0">
                <a:latin typeface="Times New Roman" pitchFamily="18" charset="0"/>
              </a:rPr>
              <a:t>y</a:t>
            </a:r>
            <a:r>
              <a:rPr lang="en-US" sz="3600" dirty="0">
                <a:latin typeface="Times New Roman" pitchFamily="18" charset="0"/>
              </a:rPr>
              <a:t> = </a:t>
            </a:r>
            <a:r>
              <a:rPr lang="en-US" sz="3600" i="1" dirty="0">
                <a:latin typeface="Times New Roman" pitchFamily="18" charset="0"/>
              </a:rPr>
              <a:t>D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′</a:t>
            </a:r>
            <a:r>
              <a:rPr lang="en-US" sz="3600" dirty="0">
                <a:latin typeface="Times New Roman" pitchFamily="18" charset="0"/>
              </a:rPr>
              <a:t>/</a:t>
            </a:r>
            <a:r>
              <a:rPr lang="en-US" sz="3600" i="1" dirty="0">
                <a:latin typeface="Times New Roman" pitchFamily="18" charset="0"/>
              </a:rPr>
              <a:t>D</a:t>
            </a:r>
          </a:p>
        </p:txBody>
      </p:sp>
      <p:sp>
        <p:nvSpPr>
          <p:cNvPr id="40983" name="Oval 9"/>
          <p:cNvSpPr>
            <a:spLocks noChangeArrowheads="1"/>
          </p:cNvSpPr>
          <p:nvPr/>
        </p:nvSpPr>
        <p:spPr bwMode="auto">
          <a:xfrm>
            <a:off x="1381125" y="4330700"/>
            <a:ext cx="139700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0984" name="Oval 4"/>
          <p:cNvSpPr>
            <a:spLocks noChangeArrowheads="1"/>
          </p:cNvSpPr>
          <p:nvPr/>
        </p:nvSpPr>
        <p:spPr bwMode="auto">
          <a:xfrm>
            <a:off x="5057775" y="4330700"/>
            <a:ext cx="138113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0985" name="Oval 7"/>
          <p:cNvSpPr>
            <a:spLocks noChangeArrowheads="1"/>
          </p:cNvSpPr>
          <p:nvPr/>
        </p:nvSpPr>
        <p:spPr bwMode="auto">
          <a:xfrm>
            <a:off x="5057775" y="3429000"/>
            <a:ext cx="138113" cy="13811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7331075" y="6462713"/>
            <a:ext cx="175240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200" dirty="0"/>
              <a:t>Slide by </a:t>
            </a:r>
            <a:r>
              <a:rPr lang="en-US" sz="1200" dirty="0" err="1"/>
              <a:t>Frédo</a:t>
            </a:r>
            <a:r>
              <a:rPr lang="en-US" sz="1200" dirty="0"/>
              <a:t> Durand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48200" y="6019800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object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0529" y="5943600"/>
            <a:ext cx="1239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image plane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63206" y="6015335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lens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Thin lens formula</a:t>
            </a:r>
          </a:p>
        </p:txBody>
      </p:sp>
      <p:sp>
        <p:nvSpPr>
          <p:cNvPr id="41988" name="Line 5"/>
          <p:cNvSpPr>
            <a:spLocks noChangeShapeType="1"/>
          </p:cNvSpPr>
          <p:nvPr/>
        </p:nvSpPr>
        <p:spPr bwMode="auto">
          <a:xfrm flipH="1" flipV="1">
            <a:off x="965200" y="4400550"/>
            <a:ext cx="67278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1989" name="Line 6"/>
          <p:cNvSpPr>
            <a:spLocks noChangeShapeType="1"/>
          </p:cNvSpPr>
          <p:nvPr/>
        </p:nvSpPr>
        <p:spPr bwMode="auto">
          <a:xfrm flipH="1">
            <a:off x="965200" y="2873375"/>
            <a:ext cx="6103938" cy="201295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1990" name="Oval 8"/>
          <p:cNvSpPr>
            <a:spLocks noChangeArrowheads="1"/>
          </p:cNvSpPr>
          <p:nvPr/>
        </p:nvSpPr>
        <p:spPr bwMode="auto">
          <a:xfrm>
            <a:off x="2282825" y="3498850"/>
            <a:ext cx="207963" cy="1943100"/>
          </a:xfrm>
          <a:prstGeom prst="ellipse">
            <a:avLst/>
          </a:prstGeom>
          <a:solidFill>
            <a:srgbClr val="02FFFF"/>
          </a:solidFill>
          <a:ln w="28575">
            <a:noFill/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1991" name="Line 10"/>
          <p:cNvSpPr>
            <a:spLocks noChangeShapeType="1"/>
          </p:cNvSpPr>
          <p:nvPr/>
        </p:nvSpPr>
        <p:spPr bwMode="auto">
          <a:xfrm flipH="1">
            <a:off x="965200" y="3498850"/>
            <a:ext cx="1387475" cy="1387475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1992" name="Line 11"/>
          <p:cNvSpPr>
            <a:spLocks noChangeShapeType="1"/>
          </p:cNvSpPr>
          <p:nvPr/>
        </p:nvSpPr>
        <p:spPr bwMode="auto">
          <a:xfrm flipH="1" flipV="1">
            <a:off x="2352675" y="3498850"/>
            <a:ext cx="5340350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1993" name="Line 12"/>
          <p:cNvSpPr>
            <a:spLocks noChangeShapeType="1"/>
          </p:cNvSpPr>
          <p:nvPr/>
        </p:nvSpPr>
        <p:spPr bwMode="auto">
          <a:xfrm>
            <a:off x="965200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1994" name="Line 13"/>
          <p:cNvSpPr>
            <a:spLocks noChangeShapeType="1"/>
          </p:cNvSpPr>
          <p:nvPr/>
        </p:nvSpPr>
        <p:spPr bwMode="auto">
          <a:xfrm>
            <a:off x="5127625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1995" name="Text Box 14"/>
          <p:cNvSpPr txBox="1">
            <a:spLocks noChangeArrowheads="1"/>
          </p:cNvSpPr>
          <p:nvPr/>
        </p:nvSpPr>
        <p:spPr bwMode="auto">
          <a:xfrm>
            <a:off x="1524000" y="3048000"/>
            <a:ext cx="3365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f</a:t>
            </a:r>
          </a:p>
        </p:txBody>
      </p:sp>
      <p:sp>
        <p:nvSpPr>
          <p:cNvPr id="41996" name="Line 15"/>
          <p:cNvSpPr>
            <a:spLocks noChangeShapeType="1"/>
          </p:cNvSpPr>
          <p:nvPr/>
        </p:nvSpPr>
        <p:spPr bwMode="auto">
          <a:xfrm flipH="1">
            <a:off x="2514600" y="3016250"/>
            <a:ext cx="2590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7" name="Text Box 16"/>
          <p:cNvSpPr txBox="1">
            <a:spLocks noChangeArrowheads="1"/>
          </p:cNvSpPr>
          <p:nvPr/>
        </p:nvSpPr>
        <p:spPr bwMode="auto">
          <a:xfrm>
            <a:off x="3352800" y="2406650"/>
            <a:ext cx="5143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</a:t>
            </a:r>
          </a:p>
        </p:txBody>
      </p:sp>
      <p:sp>
        <p:nvSpPr>
          <p:cNvPr id="41998" name="Line 17"/>
          <p:cNvSpPr>
            <a:spLocks noChangeShapeType="1"/>
          </p:cNvSpPr>
          <p:nvPr/>
        </p:nvSpPr>
        <p:spPr bwMode="auto">
          <a:xfrm flipH="1">
            <a:off x="990600" y="3021013"/>
            <a:ext cx="14779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9" name="Text Box 18"/>
          <p:cNvSpPr txBox="1">
            <a:spLocks noChangeArrowheads="1"/>
          </p:cNvSpPr>
          <p:nvPr/>
        </p:nvSpPr>
        <p:spPr bwMode="auto">
          <a:xfrm>
            <a:off x="1219200" y="2286000"/>
            <a:ext cx="61908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 dirty="0">
                <a:solidFill>
                  <a:srgbClr val="0000FF"/>
                </a:solidFill>
                <a:latin typeface="Times New Roman" pitchFamily="18" charset="0"/>
              </a:rPr>
              <a:t>D</a:t>
            </a:r>
            <a:r>
              <a:rPr lang="en-US" sz="36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′</a:t>
            </a:r>
            <a:endParaRPr lang="en-US" sz="3600" b="1" i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42000" name="Line 19"/>
          <p:cNvSpPr>
            <a:spLocks noChangeShapeType="1"/>
          </p:cNvSpPr>
          <p:nvPr/>
        </p:nvSpPr>
        <p:spPr bwMode="auto">
          <a:xfrm flipH="1">
            <a:off x="1295400" y="3200400"/>
            <a:ext cx="1066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001" name="Text Box 20"/>
          <p:cNvSpPr txBox="1">
            <a:spLocks noChangeArrowheads="1"/>
          </p:cNvSpPr>
          <p:nvPr/>
        </p:nvSpPr>
        <p:spPr bwMode="auto">
          <a:xfrm>
            <a:off x="441325" y="1108075"/>
            <a:ext cx="383791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>
                <a:latin typeface="Times New Roman" pitchFamily="18" charset="0"/>
              </a:rPr>
              <a:t>Similar triangles everywhere!</a:t>
            </a:r>
          </a:p>
        </p:txBody>
      </p:sp>
      <p:sp>
        <p:nvSpPr>
          <p:cNvPr id="42002" name="Freeform 21"/>
          <p:cNvSpPr>
            <a:spLocks/>
          </p:cNvSpPr>
          <p:nvPr/>
        </p:nvSpPr>
        <p:spPr bwMode="auto">
          <a:xfrm>
            <a:off x="1462088" y="3481388"/>
            <a:ext cx="900112" cy="914400"/>
          </a:xfrm>
          <a:custGeom>
            <a:avLst/>
            <a:gdLst>
              <a:gd name="T0" fmla="*/ 0 w 1200"/>
              <a:gd name="T1" fmla="*/ 1244237031 h 672"/>
              <a:gd name="T2" fmla="*/ 675167923 w 1200"/>
              <a:gd name="T3" fmla="*/ 1244237031 h 672"/>
              <a:gd name="T4" fmla="*/ 675167923 w 1200"/>
              <a:gd name="T5" fmla="*/ 0 h 672"/>
              <a:gd name="T6" fmla="*/ 0 w 1200"/>
              <a:gd name="T7" fmla="*/ 1244237031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1200"/>
              <a:gd name="T13" fmla="*/ 0 h 672"/>
              <a:gd name="T14" fmla="*/ 1200 w 120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" h="672">
                <a:moveTo>
                  <a:pt x="0" y="672"/>
                </a:moveTo>
                <a:lnTo>
                  <a:pt x="1200" y="672"/>
                </a:lnTo>
                <a:lnTo>
                  <a:pt x="1200" y="0"/>
                </a:lnTo>
                <a:lnTo>
                  <a:pt x="0" y="672"/>
                </a:lnTo>
                <a:close/>
              </a:path>
            </a:pathLst>
          </a:custGeom>
          <a:solidFill>
            <a:srgbClr val="FFFF66"/>
          </a:solidFill>
          <a:ln w="38100">
            <a:solidFill>
              <a:srgbClr val="000066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003" name="Freeform 22"/>
          <p:cNvSpPr>
            <a:spLocks/>
          </p:cNvSpPr>
          <p:nvPr/>
        </p:nvSpPr>
        <p:spPr bwMode="auto">
          <a:xfrm rot="10800000">
            <a:off x="965200" y="4395788"/>
            <a:ext cx="482600" cy="481012"/>
          </a:xfrm>
          <a:custGeom>
            <a:avLst/>
            <a:gdLst>
              <a:gd name="T0" fmla="*/ 0 w 1200"/>
              <a:gd name="T1" fmla="*/ 344304346 h 672"/>
              <a:gd name="T2" fmla="*/ 194085605 w 1200"/>
              <a:gd name="T3" fmla="*/ 344304346 h 672"/>
              <a:gd name="T4" fmla="*/ 194085605 w 1200"/>
              <a:gd name="T5" fmla="*/ 0 h 672"/>
              <a:gd name="T6" fmla="*/ 0 w 1200"/>
              <a:gd name="T7" fmla="*/ 344304346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1200"/>
              <a:gd name="T13" fmla="*/ 0 h 672"/>
              <a:gd name="T14" fmla="*/ 1200 w 120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" h="672">
                <a:moveTo>
                  <a:pt x="0" y="672"/>
                </a:moveTo>
                <a:lnTo>
                  <a:pt x="1200" y="672"/>
                </a:lnTo>
                <a:lnTo>
                  <a:pt x="1200" y="0"/>
                </a:lnTo>
                <a:lnTo>
                  <a:pt x="0" y="672"/>
                </a:lnTo>
                <a:close/>
              </a:path>
            </a:pathLst>
          </a:custGeom>
          <a:solidFill>
            <a:srgbClr val="FFFF66"/>
          </a:solidFill>
          <a:ln w="38100">
            <a:solidFill>
              <a:srgbClr val="000066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004" name="Text Box 23"/>
          <p:cNvSpPr txBox="1">
            <a:spLocks noChangeArrowheads="1"/>
          </p:cNvSpPr>
          <p:nvPr/>
        </p:nvSpPr>
        <p:spPr bwMode="auto">
          <a:xfrm>
            <a:off x="457200" y="4270375"/>
            <a:ext cx="49084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i="1" dirty="0">
                <a:latin typeface="Times New Roman" pitchFamily="18" charset="0"/>
              </a:rPr>
              <a:t>y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′</a:t>
            </a:r>
            <a:endParaRPr lang="en-US" sz="3600" dirty="0">
              <a:latin typeface="Times New Roman" pitchFamily="18" charset="0"/>
            </a:endParaRPr>
          </a:p>
        </p:txBody>
      </p:sp>
      <p:sp>
        <p:nvSpPr>
          <p:cNvPr id="42005" name="Text Box 24"/>
          <p:cNvSpPr txBox="1">
            <a:spLocks noChangeArrowheads="1"/>
          </p:cNvSpPr>
          <p:nvPr/>
        </p:nvSpPr>
        <p:spPr bwMode="auto">
          <a:xfrm>
            <a:off x="5257800" y="3584575"/>
            <a:ext cx="38985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i="1">
                <a:latin typeface="Times New Roman" pitchFamily="18" charset="0"/>
              </a:rPr>
              <a:t>y</a:t>
            </a:r>
          </a:p>
        </p:txBody>
      </p:sp>
      <p:sp>
        <p:nvSpPr>
          <p:cNvPr id="42007" name="Text Box 26"/>
          <p:cNvSpPr txBox="1">
            <a:spLocks noChangeArrowheads="1"/>
          </p:cNvSpPr>
          <p:nvPr/>
        </p:nvSpPr>
        <p:spPr bwMode="auto">
          <a:xfrm>
            <a:off x="5029200" y="1600200"/>
            <a:ext cx="2816797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i="1" dirty="0">
                <a:latin typeface="Times New Roman" pitchFamily="18" charset="0"/>
              </a:rPr>
              <a:t>y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′</a:t>
            </a:r>
            <a:r>
              <a:rPr lang="en-US" sz="3600" dirty="0">
                <a:latin typeface="Times New Roman" pitchFamily="18" charset="0"/>
              </a:rPr>
              <a:t>/</a:t>
            </a:r>
            <a:r>
              <a:rPr lang="en-US" sz="3600" i="1" dirty="0">
                <a:latin typeface="Times New Roman" pitchFamily="18" charset="0"/>
              </a:rPr>
              <a:t>y</a:t>
            </a:r>
            <a:r>
              <a:rPr lang="en-US" sz="3600" dirty="0">
                <a:latin typeface="Times New Roman" pitchFamily="18" charset="0"/>
              </a:rPr>
              <a:t> = (</a:t>
            </a:r>
            <a:r>
              <a:rPr lang="en-US" sz="3600" i="1" dirty="0">
                <a:latin typeface="Times New Roman" pitchFamily="18" charset="0"/>
              </a:rPr>
              <a:t>D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′</a:t>
            </a:r>
            <a:r>
              <a:rPr lang="en-US" sz="3600" dirty="0">
                <a:latin typeface="Times New Roman" pitchFamily="18" charset="0"/>
              </a:rPr>
              <a:t>−</a:t>
            </a:r>
            <a:r>
              <a:rPr lang="en-US" sz="3600" i="1" dirty="0">
                <a:latin typeface="Times New Roman" pitchFamily="18" charset="0"/>
              </a:rPr>
              <a:t>f </a:t>
            </a:r>
            <a:r>
              <a:rPr lang="en-US" sz="3600" dirty="0">
                <a:latin typeface="Times New Roman" pitchFamily="18" charset="0"/>
              </a:rPr>
              <a:t>)/</a:t>
            </a:r>
            <a:r>
              <a:rPr lang="en-US" sz="3600" i="1" dirty="0">
                <a:latin typeface="Times New Roman" pitchFamily="18" charset="0"/>
              </a:rPr>
              <a:t>f</a:t>
            </a:r>
          </a:p>
        </p:txBody>
      </p:sp>
      <p:sp>
        <p:nvSpPr>
          <p:cNvPr id="42008" name="Oval 7"/>
          <p:cNvSpPr>
            <a:spLocks noChangeArrowheads="1"/>
          </p:cNvSpPr>
          <p:nvPr/>
        </p:nvSpPr>
        <p:spPr bwMode="auto">
          <a:xfrm>
            <a:off x="5057775" y="3429000"/>
            <a:ext cx="138113" cy="13811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2009" name="Oval 4"/>
          <p:cNvSpPr>
            <a:spLocks noChangeArrowheads="1"/>
          </p:cNvSpPr>
          <p:nvPr/>
        </p:nvSpPr>
        <p:spPr bwMode="auto">
          <a:xfrm>
            <a:off x="5057775" y="4330700"/>
            <a:ext cx="138113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2010" name="Oval 9"/>
          <p:cNvSpPr>
            <a:spLocks noChangeArrowheads="1"/>
          </p:cNvSpPr>
          <p:nvPr/>
        </p:nvSpPr>
        <p:spPr bwMode="auto">
          <a:xfrm>
            <a:off x="1381125" y="4330700"/>
            <a:ext cx="139700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28" name="Text Box 20"/>
          <p:cNvSpPr txBox="1">
            <a:spLocks noChangeArrowheads="1"/>
          </p:cNvSpPr>
          <p:nvPr/>
        </p:nvSpPr>
        <p:spPr bwMode="auto">
          <a:xfrm>
            <a:off x="7331075" y="6462713"/>
            <a:ext cx="175240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200" dirty="0"/>
              <a:t>Slide by </a:t>
            </a:r>
            <a:r>
              <a:rPr lang="en-US" sz="1200" dirty="0" err="1"/>
              <a:t>Frédo</a:t>
            </a:r>
            <a:r>
              <a:rPr lang="en-US" sz="1200" dirty="0"/>
              <a:t> Durand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48200" y="6019800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object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0529" y="5943600"/>
            <a:ext cx="1239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image plane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63206" y="6015335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lens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5029200" y="914400"/>
            <a:ext cx="2210862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i="1" dirty="0">
                <a:latin typeface="Times New Roman" pitchFamily="18" charset="0"/>
              </a:rPr>
              <a:t>y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′</a:t>
            </a:r>
            <a:r>
              <a:rPr lang="en-US" sz="3600" dirty="0">
                <a:latin typeface="Times New Roman" pitchFamily="18" charset="0"/>
              </a:rPr>
              <a:t>/</a:t>
            </a:r>
            <a:r>
              <a:rPr lang="en-US" sz="3600" i="1" dirty="0">
                <a:latin typeface="Times New Roman" pitchFamily="18" charset="0"/>
              </a:rPr>
              <a:t>y</a:t>
            </a:r>
            <a:r>
              <a:rPr lang="en-US" sz="3600" dirty="0">
                <a:latin typeface="Times New Roman" pitchFamily="18" charset="0"/>
              </a:rPr>
              <a:t> = </a:t>
            </a:r>
            <a:r>
              <a:rPr lang="en-US" sz="3600" i="1" dirty="0">
                <a:latin typeface="Times New Roman" pitchFamily="18" charset="0"/>
              </a:rPr>
              <a:t>D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′</a:t>
            </a:r>
            <a:r>
              <a:rPr lang="en-US" sz="3600" dirty="0">
                <a:latin typeface="Times New Roman" pitchFamily="18" charset="0"/>
              </a:rPr>
              <a:t>/</a:t>
            </a:r>
            <a:r>
              <a:rPr lang="en-US" sz="3600" i="1" dirty="0">
                <a:latin typeface="Times New Roman" pitchFamily="18" charset="0"/>
              </a:rPr>
              <a:t>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Thin lens formula</a:t>
            </a:r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 flipH="1" flipV="1">
            <a:off x="965200" y="4400550"/>
            <a:ext cx="67278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3013" name="Line 5"/>
          <p:cNvSpPr>
            <a:spLocks noChangeShapeType="1"/>
          </p:cNvSpPr>
          <p:nvPr/>
        </p:nvSpPr>
        <p:spPr bwMode="auto">
          <a:xfrm flipH="1">
            <a:off x="965200" y="2873375"/>
            <a:ext cx="6103938" cy="201295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3014" name="Oval 7"/>
          <p:cNvSpPr>
            <a:spLocks noChangeArrowheads="1"/>
          </p:cNvSpPr>
          <p:nvPr/>
        </p:nvSpPr>
        <p:spPr bwMode="auto">
          <a:xfrm>
            <a:off x="2282825" y="3498850"/>
            <a:ext cx="207963" cy="1943100"/>
          </a:xfrm>
          <a:prstGeom prst="ellipse">
            <a:avLst/>
          </a:prstGeom>
          <a:solidFill>
            <a:srgbClr val="02FFFF"/>
          </a:solidFill>
          <a:ln w="28575">
            <a:noFill/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3015" name="Line 9"/>
          <p:cNvSpPr>
            <a:spLocks noChangeShapeType="1"/>
          </p:cNvSpPr>
          <p:nvPr/>
        </p:nvSpPr>
        <p:spPr bwMode="auto">
          <a:xfrm flipH="1">
            <a:off x="965200" y="3498850"/>
            <a:ext cx="1387475" cy="1387475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3016" name="Line 10"/>
          <p:cNvSpPr>
            <a:spLocks noChangeShapeType="1"/>
          </p:cNvSpPr>
          <p:nvPr/>
        </p:nvSpPr>
        <p:spPr bwMode="auto">
          <a:xfrm flipH="1" flipV="1">
            <a:off x="2352675" y="3498850"/>
            <a:ext cx="5340350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3017" name="Line 11"/>
          <p:cNvSpPr>
            <a:spLocks noChangeShapeType="1"/>
          </p:cNvSpPr>
          <p:nvPr/>
        </p:nvSpPr>
        <p:spPr bwMode="auto">
          <a:xfrm>
            <a:off x="965200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3018" name="Line 12"/>
          <p:cNvSpPr>
            <a:spLocks noChangeShapeType="1"/>
          </p:cNvSpPr>
          <p:nvPr/>
        </p:nvSpPr>
        <p:spPr bwMode="auto">
          <a:xfrm>
            <a:off x="5127625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3019" name="Text Box 13"/>
          <p:cNvSpPr txBox="1">
            <a:spLocks noChangeArrowheads="1"/>
          </p:cNvSpPr>
          <p:nvPr/>
        </p:nvSpPr>
        <p:spPr bwMode="auto">
          <a:xfrm>
            <a:off x="1524000" y="3048000"/>
            <a:ext cx="3365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f</a:t>
            </a:r>
          </a:p>
        </p:txBody>
      </p:sp>
      <p:sp>
        <p:nvSpPr>
          <p:cNvPr id="43020" name="Line 14"/>
          <p:cNvSpPr>
            <a:spLocks noChangeShapeType="1"/>
          </p:cNvSpPr>
          <p:nvPr/>
        </p:nvSpPr>
        <p:spPr bwMode="auto">
          <a:xfrm flipH="1">
            <a:off x="2514600" y="3016250"/>
            <a:ext cx="2590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1" name="Text Box 15"/>
          <p:cNvSpPr txBox="1">
            <a:spLocks noChangeArrowheads="1"/>
          </p:cNvSpPr>
          <p:nvPr/>
        </p:nvSpPr>
        <p:spPr bwMode="auto">
          <a:xfrm>
            <a:off x="3352800" y="2406650"/>
            <a:ext cx="5143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>
                <a:solidFill>
                  <a:srgbClr val="0000FF"/>
                </a:solidFill>
                <a:latin typeface="Times New Roman" pitchFamily="18" charset="0"/>
              </a:rPr>
              <a:t>D</a:t>
            </a:r>
          </a:p>
        </p:txBody>
      </p:sp>
      <p:sp>
        <p:nvSpPr>
          <p:cNvPr id="43022" name="Line 16"/>
          <p:cNvSpPr>
            <a:spLocks noChangeShapeType="1"/>
          </p:cNvSpPr>
          <p:nvPr/>
        </p:nvSpPr>
        <p:spPr bwMode="auto">
          <a:xfrm flipH="1">
            <a:off x="990600" y="3021013"/>
            <a:ext cx="14779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3" name="Text Box 17"/>
          <p:cNvSpPr txBox="1">
            <a:spLocks noChangeArrowheads="1"/>
          </p:cNvSpPr>
          <p:nvPr/>
        </p:nvSpPr>
        <p:spPr bwMode="auto">
          <a:xfrm>
            <a:off x="1219200" y="2286000"/>
            <a:ext cx="61908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b="1" i="1" dirty="0">
                <a:solidFill>
                  <a:srgbClr val="0000FF"/>
                </a:solidFill>
                <a:latin typeface="Times New Roman" pitchFamily="18" charset="0"/>
              </a:rPr>
              <a:t>D</a:t>
            </a:r>
            <a:r>
              <a:rPr lang="en-US" sz="36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′</a:t>
            </a:r>
            <a:endParaRPr lang="en-US" sz="3600" b="1" i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43024" name="Text Box 18"/>
          <p:cNvSpPr txBox="1">
            <a:spLocks noChangeArrowheads="1"/>
          </p:cNvSpPr>
          <p:nvPr/>
        </p:nvSpPr>
        <p:spPr bwMode="auto">
          <a:xfrm>
            <a:off x="762000" y="1067197"/>
            <a:ext cx="412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1</a:t>
            </a:r>
          </a:p>
        </p:txBody>
      </p:sp>
      <p:sp>
        <p:nvSpPr>
          <p:cNvPr id="43025" name="Text Box 19"/>
          <p:cNvSpPr txBox="1">
            <a:spLocks noChangeArrowheads="1"/>
          </p:cNvSpPr>
          <p:nvPr/>
        </p:nvSpPr>
        <p:spPr bwMode="auto">
          <a:xfrm>
            <a:off x="609600" y="1559322"/>
            <a:ext cx="61908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i="1" dirty="0">
                <a:latin typeface="Times New Roman" pitchFamily="18" charset="0"/>
              </a:rPr>
              <a:t>D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′</a:t>
            </a:r>
            <a:endParaRPr lang="en-US" sz="3600" dirty="0">
              <a:latin typeface="Times New Roman" pitchFamily="18" charset="0"/>
            </a:endParaRPr>
          </a:p>
        </p:txBody>
      </p:sp>
      <p:sp>
        <p:nvSpPr>
          <p:cNvPr id="43026" name="Text Box 20"/>
          <p:cNvSpPr txBox="1">
            <a:spLocks noChangeArrowheads="1"/>
          </p:cNvSpPr>
          <p:nvPr/>
        </p:nvSpPr>
        <p:spPr bwMode="auto">
          <a:xfrm>
            <a:off x="1524000" y="1559322"/>
            <a:ext cx="5143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i="1" dirty="0">
                <a:latin typeface="Times New Roman" pitchFamily="18" charset="0"/>
              </a:rPr>
              <a:t>D</a:t>
            </a:r>
          </a:p>
        </p:txBody>
      </p:sp>
      <p:sp>
        <p:nvSpPr>
          <p:cNvPr id="43027" name="Text Box 21"/>
          <p:cNvSpPr txBox="1">
            <a:spLocks noChangeArrowheads="1"/>
          </p:cNvSpPr>
          <p:nvPr/>
        </p:nvSpPr>
        <p:spPr bwMode="auto">
          <a:xfrm>
            <a:off x="1539875" y="1067197"/>
            <a:ext cx="412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1</a:t>
            </a:r>
          </a:p>
        </p:txBody>
      </p:sp>
      <p:sp>
        <p:nvSpPr>
          <p:cNvPr id="43028" name="Text Box 22"/>
          <p:cNvSpPr txBox="1">
            <a:spLocks noChangeArrowheads="1"/>
          </p:cNvSpPr>
          <p:nvPr/>
        </p:nvSpPr>
        <p:spPr bwMode="auto">
          <a:xfrm>
            <a:off x="2482850" y="1067197"/>
            <a:ext cx="412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1</a:t>
            </a:r>
          </a:p>
        </p:txBody>
      </p:sp>
      <p:sp>
        <p:nvSpPr>
          <p:cNvPr id="43029" name="Text Box 23"/>
          <p:cNvSpPr txBox="1">
            <a:spLocks noChangeArrowheads="1"/>
          </p:cNvSpPr>
          <p:nvPr/>
        </p:nvSpPr>
        <p:spPr bwMode="auto">
          <a:xfrm>
            <a:off x="2514600" y="1559322"/>
            <a:ext cx="312906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 i="1" dirty="0">
                <a:latin typeface="Times New Roman" pitchFamily="18" charset="0"/>
              </a:rPr>
              <a:t>f</a:t>
            </a:r>
          </a:p>
        </p:txBody>
      </p:sp>
      <p:sp>
        <p:nvSpPr>
          <p:cNvPr id="43030" name="Line 24"/>
          <p:cNvSpPr>
            <a:spLocks noChangeShapeType="1"/>
          </p:cNvSpPr>
          <p:nvPr/>
        </p:nvSpPr>
        <p:spPr bwMode="auto">
          <a:xfrm>
            <a:off x="1587500" y="1632347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1" name="Line 25"/>
          <p:cNvSpPr>
            <a:spLocks noChangeShapeType="1"/>
          </p:cNvSpPr>
          <p:nvPr/>
        </p:nvSpPr>
        <p:spPr bwMode="auto">
          <a:xfrm>
            <a:off x="685800" y="1632347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2" name="Line 26"/>
          <p:cNvSpPr>
            <a:spLocks noChangeShapeType="1"/>
          </p:cNvSpPr>
          <p:nvPr/>
        </p:nvSpPr>
        <p:spPr bwMode="auto">
          <a:xfrm>
            <a:off x="2514600" y="1632347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3" name="Text Box 27"/>
          <p:cNvSpPr txBox="1">
            <a:spLocks noChangeArrowheads="1"/>
          </p:cNvSpPr>
          <p:nvPr/>
        </p:nvSpPr>
        <p:spPr bwMode="auto">
          <a:xfrm>
            <a:off x="1158875" y="1295797"/>
            <a:ext cx="441325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+</a:t>
            </a:r>
          </a:p>
        </p:txBody>
      </p:sp>
      <p:sp>
        <p:nvSpPr>
          <p:cNvPr id="43034" name="Text Box 28"/>
          <p:cNvSpPr txBox="1">
            <a:spLocks noChangeArrowheads="1"/>
          </p:cNvSpPr>
          <p:nvPr/>
        </p:nvSpPr>
        <p:spPr bwMode="auto">
          <a:xfrm>
            <a:off x="2085975" y="1295797"/>
            <a:ext cx="441325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=</a:t>
            </a:r>
          </a:p>
        </p:txBody>
      </p:sp>
      <p:sp>
        <p:nvSpPr>
          <p:cNvPr id="43035" name="Line 29"/>
          <p:cNvSpPr>
            <a:spLocks noChangeShapeType="1"/>
          </p:cNvSpPr>
          <p:nvPr/>
        </p:nvSpPr>
        <p:spPr bwMode="auto">
          <a:xfrm flipH="1">
            <a:off x="1295400" y="3200400"/>
            <a:ext cx="1066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6" name="Rectangle 30"/>
          <p:cNvSpPr>
            <a:spLocks noChangeArrowheads="1"/>
          </p:cNvSpPr>
          <p:nvPr/>
        </p:nvSpPr>
        <p:spPr bwMode="auto">
          <a:xfrm>
            <a:off x="381000" y="1057672"/>
            <a:ext cx="2895600" cy="12192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3037" name="Text Box 34"/>
          <p:cNvSpPr txBox="1">
            <a:spLocks noChangeArrowheads="1"/>
          </p:cNvSpPr>
          <p:nvPr/>
        </p:nvSpPr>
        <p:spPr bwMode="auto">
          <a:xfrm>
            <a:off x="3743325" y="1130697"/>
            <a:ext cx="50704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Palatino Linotype" pitchFamily="18" charset="0"/>
              </a:rPr>
              <a:t>Any point satisfying the thin lens equation is in focus.</a:t>
            </a:r>
          </a:p>
        </p:txBody>
      </p:sp>
      <p:sp>
        <p:nvSpPr>
          <p:cNvPr id="43038" name="Oval 8"/>
          <p:cNvSpPr>
            <a:spLocks noChangeArrowheads="1"/>
          </p:cNvSpPr>
          <p:nvPr/>
        </p:nvSpPr>
        <p:spPr bwMode="auto">
          <a:xfrm>
            <a:off x="1381125" y="4330700"/>
            <a:ext cx="139700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43039" name="Oval 6"/>
          <p:cNvSpPr>
            <a:spLocks noChangeArrowheads="1"/>
          </p:cNvSpPr>
          <p:nvPr/>
        </p:nvSpPr>
        <p:spPr bwMode="auto">
          <a:xfrm>
            <a:off x="5057775" y="3429000"/>
            <a:ext cx="138113" cy="13811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  <p:sp>
        <p:nvSpPr>
          <p:cNvPr id="33" name="Text Box 20"/>
          <p:cNvSpPr txBox="1">
            <a:spLocks noChangeArrowheads="1"/>
          </p:cNvSpPr>
          <p:nvPr/>
        </p:nvSpPr>
        <p:spPr bwMode="auto">
          <a:xfrm>
            <a:off x="7331075" y="6462713"/>
            <a:ext cx="175240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200" dirty="0"/>
              <a:t>Slide by </a:t>
            </a:r>
            <a:r>
              <a:rPr lang="en-US" sz="1200" dirty="0" err="1"/>
              <a:t>Frédo</a:t>
            </a:r>
            <a:r>
              <a:rPr lang="en-US" sz="1200" dirty="0"/>
              <a:t> Durand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48200" y="6019800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object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0529" y="5943600"/>
            <a:ext cx="1239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image plane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063206" y="6015335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lens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 of Field</a:t>
            </a:r>
          </a:p>
        </p:txBody>
      </p:sp>
      <p:pic>
        <p:nvPicPr>
          <p:cNvPr id="4403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00200"/>
            <a:ext cx="5713413" cy="421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1600200"/>
            <a:ext cx="235902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7" name="Rectangle 7"/>
          <p:cNvSpPr>
            <a:spLocks noChangeArrowheads="1"/>
          </p:cNvSpPr>
          <p:nvPr/>
        </p:nvSpPr>
        <p:spPr bwMode="auto">
          <a:xfrm>
            <a:off x="1752600" y="5867400"/>
            <a:ext cx="56975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hlinkClick r:id="rId5"/>
              </a:rPr>
              <a:t>http://www.cambridgeincolour.com/tutorials/depth-of-field.htm</a:t>
            </a:r>
            <a:endParaRPr lang="en-US" sz="1600"/>
          </a:p>
        </p:txBody>
      </p:sp>
      <p:sp>
        <p:nvSpPr>
          <p:cNvPr id="44038" name="Text Box 8"/>
          <p:cNvSpPr txBox="1">
            <a:spLocks noChangeArrowheads="1"/>
          </p:cNvSpPr>
          <p:nvPr/>
        </p:nvSpPr>
        <p:spPr bwMode="auto">
          <a:xfrm>
            <a:off x="7543800" y="6324600"/>
            <a:ext cx="13096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A. Efros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6861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dirty="0"/>
              <a:t>Controlling depth of field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4300" y="6519446"/>
            <a:ext cx="8991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3"/>
              </a:rPr>
              <a:t>http://en.wikipedia.org/wiki/File:Depth_of_field_illustration.svg</a:t>
            </a:r>
            <a:endParaRPr lang="en-US" sz="1600" dirty="0"/>
          </a:p>
        </p:txBody>
      </p:sp>
      <p:grpSp>
        <p:nvGrpSpPr>
          <p:cNvPr id="2" name="Group 2"/>
          <p:cNvGrpSpPr/>
          <p:nvPr/>
        </p:nvGrpSpPr>
        <p:grpSpPr>
          <a:xfrm>
            <a:off x="1371600" y="1107601"/>
            <a:ext cx="6248400" cy="3775671"/>
            <a:chOff x="1371600" y="983057"/>
            <a:chExt cx="6248400" cy="3775671"/>
          </a:xfrm>
        </p:grpSpPr>
        <p:pic>
          <p:nvPicPr>
            <p:cNvPr id="9" name="Picture 2" descr="http://upload.wikimedia.org/wikipedia/commons/thumb/0/0c/Depth_of_field_illustration.svg/1000px-Depth_of_field_illustration.sv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983057"/>
              <a:ext cx="4800600" cy="3566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1371600"/>
              <a:ext cx="838200" cy="857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3200400"/>
              <a:ext cx="885825" cy="857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6019800" y="2438400"/>
              <a:ext cx="381000" cy="49152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080174" y="4267200"/>
              <a:ext cx="381000" cy="49152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610100" y="4248277"/>
              <a:ext cx="381000" cy="49152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620344"/>
            <a:ext cx="7772400" cy="1905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Changing the aperture size affects depth of field</a:t>
            </a:r>
          </a:p>
          <a:p>
            <a:pPr lvl="1"/>
            <a:r>
              <a:rPr lang="en-US" dirty="0"/>
              <a:t>A smaller aperture increases the range in which the object is approximately in focus</a:t>
            </a:r>
          </a:p>
          <a:p>
            <a:pPr lvl="1"/>
            <a:r>
              <a:rPr lang="en-US" dirty="0"/>
              <a:t>But small aperture reduces amount of light – need to increase exposure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dirty="0"/>
              <a:t>Varying the aperture </a:t>
            </a:r>
          </a:p>
        </p:txBody>
      </p:sp>
      <p:pic>
        <p:nvPicPr>
          <p:cNvPr id="4608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914400"/>
            <a:ext cx="3519488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0113" y="914400"/>
            <a:ext cx="3519487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5" name="Text Box 7"/>
          <p:cNvSpPr txBox="1">
            <a:spLocks noChangeArrowheads="1"/>
          </p:cNvSpPr>
          <p:nvPr/>
        </p:nvSpPr>
        <p:spPr bwMode="auto">
          <a:xfrm>
            <a:off x="949325" y="5867400"/>
            <a:ext cx="34051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endParaRPr lang="en-US" sz="2000"/>
          </a:p>
          <a:p>
            <a:pPr algn="ctr"/>
            <a:r>
              <a:rPr lang="en-US" sz="2000"/>
              <a:t>Large aperture  = small DOF</a:t>
            </a:r>
          </a:p>
        </p:txBody>
      </p:sp>
      <p:sp>
        <p:nvSpPr>
          <p:cNvPr id="46086" name="Text Box 8"/>
          <p:cNvSpPr txBox="1">
            <a:spLocks noChangeArrowheads="1"/>
          </p:cNvSpPr>
          <p:nvPr/>
        </p:nvSpPr>
        <p:spPr bwMode="auto">
          <a:xfrm>
            <a:off x="4683125" y="5867400"/>
            <a:ext cx="32940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endParaRPr lang="en-US" sz="2000"/>
          </a:p>
          <a:p>
            <a:pPr algn="ctr"/>
            <a:r>
              <a:rPr lang="en-US" sz="2000"/>
              <a:t>Small aperture = large DOF</a:t>
            </a:r>
          </a:p>
        </p:txBody>
      </p:sp>
      <p:sp>
        <p:nvSpPr>
          <p:cNvPr id="46087" name="Text Box 9"/>
          <p:cNvSpPr txBox="1">
            <a:spLocks noChangeArrowheads="1"/>
          </p:cNvSpPr>
          <p:nvPr/>
        </p:nvSpPr>
        <p:spPr bwMode="auto">
          <a:xfrm>
            <a:off x="7543800" y="6583363"/>
            <a:ext cx="1309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A. Efros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zh-CN" sz="4000" dirty="0"/>
              <a:t>Field of view (FOV)</a:t>
            </a: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914400" y="5325015"/>
            <a:ext cx="7543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Wide-angle lens</a:t>
            </a:r>
            <a:r>
              <a:rPr lang="en-US" altLang="zh-CN" dirty="0"/>
              <a:t>(</a:t>
            </a:r>
            <a:r>
              <a:rPr lang="zh-CN" altLang="en-US" dirty="0"/>
              <a:t>广角镜头</a:t>
            </a:r>
            <a:r>
              <a:rPr lang="en-US" altLang="zh-CN" dirty="0"/>
              <a:t>): when the focal length is (much) shorter than the effective diameter of the retina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Telephoto lens</a:t>
            </a:r>
            <a:r>
              <a:rPr lang="en-US" altLang="zh-CN" dirty="0"/>
              <a:t>(</a:t>
            </a:r>
            <a:r>
              <a:rPr lang="zh-CN" altLang="en-US" dirty="0"/>
              <a:t>长焦镜头</a:t>
            </a:r>
            <a:r>
              <a:rPr lang="en-US" altLang="zh-CN" dirty="0"/>
              <a:t>): have a small field of view and produce pictures closer to affine ones</a:t>
            </a:r>
          </a:p>
        </p:txBody>
      </p:sp>
      <p:sp>
        <p:nvSpPr>
          <p:cNvPr id="5018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601216" y="980728"/>
            <a:ext cx="8003232" cy="2633464"/>
          </a:xfrm>
          <a:noFill/>
          <a:ln/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Field of view: portion of scene space that actually projects onto the retina of the camera</a:t>
            </a:r>
          </a:p>
          <a:p>
            <a:pPr>
              <a:lnSpc>
                <a:spcPct val="80000"/>
              </a:lnSpc>
            </a:pPr>
            <a:r>
              <a:rPr lang="en-US" altLang="zh-CN" sz="2400" dirty="0"/>
              <a:t>Determined by the focal length and the effective area of the retina (or CCD, film, etc)</a:t>
            </a:r>
          </a:p>
          <a:p>
            <a:pPr lvl="1">
              <a:lnSpc>
                <a:spcPct val="80000"/>
              </a:lnSpc>
            </a:pPr>
            <a:r>
              <a:rPr lang="en-US" altLang="zh-CN" sz="2000" i="1" dirty="0"/>
              <a:t>d </a:t>
            </a:r>
            <a:r>
              <a:rPr lang="en-US" altLang="zh-CN" sz="2000" dirty="0"/>
              <a:t>- the effective diameter of the sensor/lens</a:t>
            </a:r>
          </a:p>
          <a:p>
            <a:pPr lvl="1">
              <a:lnSpc>
                <a:spcPct val="80000"/>
              </a:lnSpc>
            </a:pPr>
            <a:r>
              <a:rPr lang="en-US" altLang="zh-CN" sz="2000" i="1" dirty="0"/>
              <a:t>f </a:t>
            </a:r>
            <a:r>
              <a:rPr lang="en-US" altLang="zh-CN" sz="2000" dirty="0"/>
              <a:t>- focal length</a:t>
            </a:r>
          </a:p>
          <a:p>
            <a:pPr lvl="1">
              <a:lnSpc>
                <a:spcPct val="80000"/>
              </a:lnSpc>
            </a:pPr>
            <a:r>
              <a:rPr lang="en-US" altLang="zh-CN" sz="2000" i="1" dirty="0"/>
              <a:t>f/d - f</a:t>
            </a:r>
            <a:r>
              <a:rPr lang="en-US" altLang="zh-CN" sz="2000" dirty="0"/>
              <a:t> number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/>
              <a:t>FOV - 2φ</a:t>
            </a:r>
          </a:p>
        </p:txBody>
      </p:sp>
      <p:pic>
        <p:nvPicPr>
          <p:cNvPr id="50185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6936" y="2723766"/>
            <a:ext cx="4027512" cy="2505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 cstate="print"/>
          <a:srcRect l="31463" t="28481" r="30447"/>
          <a:stretch>
            <a:fillRect/>
          </a:stretch>
        </p:blipFill>
        <p:spPr bwMode="auto">
          <a:xfrm>
            <a:off x="1043608" y="3717032"/>
            <a:ext cx="2978040" cy="1166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dirty="0"/>
              <a:t>Field of View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 cstate="print"/>
          <a:srcRect l="3999"/>
          <a:stretch>
            <a:fillRect/>
          </a:stretch>
        </p:blipFill>
        <p:spPr bwMode="auto">
          <a:xfrm>
            <a:off x="152400" y="1054100"/>
            <a:ext cx="8839200" cy="572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8" name="Text Box 6"/>
          <p:cNvSpPr txBox="1">
            <a:spLocks noChangeArrowheads="1"/>
          </p:cNvSpPr>
          <p:nvPr/>
        </p:nvSpPr>
        <p:spPr bwMode="auto">
          <a:xfrm>
            <a:off x="7543800" y="6583363"/>
            <a:ext cx="1309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A. Efros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667000" y="6248400"/>
            <a:ext cx="3733800" cy="609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dirty="0"/>
              <a:t>Field of View</a:t>
            </a:r>
          </a:p>
        </p:txBody>
      </p:sp>
      <p:pic>
        <p:nvPicPr>
          <p:cNvPr id="53251" name="Picture 5"/>
          <p:cNvPicPr>
            <a:picLocks noChangeAspect="1" noChangeArrowheads="1"/>
          </p:cNvPicPr>
          <p:nvPr/>
        </p:nvPicPr>
        <p:blipFill>
          <a:blip r:embed="rId3" cstate="print"/>
          <a:srcRect l="2483"/>
          <a:stretch>
            <a:fillRect/>
          </a:stretch>
        </p:blipFill>
        <p:spPr bwMode="auto">
          <a:xfrm>
            <a:off x="152400" y="1090613"/>
            <a:ext cx="8915400" cy="565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Text Box 6"/>
          <p:cNvSpPr txBox="1">
            <a:spLocks noChangeArrowheads="1"/>
          </p:cNvSpPr>
          <p:nvPr/>
        </p:nvSpPr>
        <p:spPr bwMode="auto">
          <a:xfrm>
            <a:off x="7543800" y="6583363"/>
            <a:ext cx="1309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A. Efros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667000" y="6248400"/>
            <a:ext cx="3733800" cy="609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dirty="0"/>
              <a:t>Field of View / Focal Length</a:t>
            </a:r>
          </a:p>
        </p:txBody>
      </p:sp>
      <p:pic>
        <p:nvPicPr>
          <p:cNvPr id="5529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990600"/>
            <a:ext cx="29718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3810000"/>
            <a:ext cx="29718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07" name="Text Box 7"/>
          <p:cNvSpPr txBox="1">
            <a:spLocks noChangeArrowheads="1"/>
          </p:cNvSpPr>
          <p:nvPr/>
        </p:nvSpPr>
        <p:spPr bwMode="auto">
          <a:xfrm>
            <a:off x="4953000" y="3048000"/>
            <a:ext cx="2228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/>
              <a:t>Large FOV, small </a:t>
            </a:r>
            <a:r>
              <a:rPr lang="en-US" sz="1800" i="1" dirty="0"/>
              <a:t>f</a:t>
            </a:r>
          </a:p>
          <a:p>
            <a:r>
              <a:rPr lang="en-US" sz="1800" dirty="0"/>
              <a:t>Camera close to car</a:t>
            </a:r>
          </a:p>
        </p:txBody>
      </p:sp>
      <p:sp>
        <p:nvSpPr>
          <p:cNvPr id="204808" name="Text Box 8"/>
          <p:cNvSpPr txBox="1">
            <a:spLocks noChangeArrowheads="1"/>
          </p:cNvSpPr>
          <p:nvPr/>
        </p:nvSpPr>
        <p:spPr bwMode="auto">
          <a:xfrm>
            <a:off x="4953000" y="5943600"/>
            <a:ext cx="2609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/>
              <a:t>Small FOV, large</a:t>
            </a:r>
            <a:r>
              <a:rPr lang="en-US" sz="1800" i="1" dirty="0"/>
              <a:t> f</a:t>
            </a:r>
          </a:p>
          <a:p>
            <a:r>
              <a:rPr lang="en-US" sz="1800" dirty="0"/>
              <a:t>Camera far from the car</a:t>
            </a:r>
          </a:p>
        </p:txBody>
      </p:sp>
      <p:pic>
        <p:nvPicPr>
          <p:cNvPr id="55303" name="Picture 10" descr="wide_angle_telephot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3000" y="1143000"/>
            <a:ext cx="2997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4" name="Text Box 11"/>
          <p:cNvSpPr txBox="1">
            <a:spLocks noChangeArrowheads="1"/>
          </p:cNvSpPr>
          <p:nvPr/>
        </p:nvSpPr>
        <p:spPr bwMode="auto">
          <a:xfrm>
            <a:off x="6934200" y="6583363"/>
            <a:ext cx="21320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Sources: A. Efros, F. Durand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7" grpId="0"/>
      <p:bldP spid="20480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5" descr="face_wi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828800"/>
            <a:ext cx="2860675" cy="351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Picture 6" descr="face_standar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1828800"/>
            <a:ext cx="2847975" cy="35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5" name="Picture 7" descr="face_telephot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1828800"/>
            <a:ext cx="27559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6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effect for faces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776288" y="5449888"/>
            <a:ext cx="7453312" cy="493712"/>
            <a:chOff x="489" y="3433"/>
            <a:chExt cx="4695" cy="311"/>
          </a:xfrm>
        </p:grpSpPr>
        <p:sp>
          <p:nvSpPr>
            <p:cNvPr id="56329" name="Text Box 10"/>
            <p:cNvSpPr txBox="1">
              <a:spLocks noChangeArrowheads="1"/>
            </p:cNvSpPr>
            <p:nvPr/>
          </p:nvSpPr>
          <p:spPr bwMode="auto">
            <a:xfrm>
              <a:off x="2448" y="3433"/>
              <a:ext cx="8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standard</a:t>
              </a:r>
            </a:p>
          </p:txBody>
        </p:sp>
        <p:sp>
          <p:nvSpPr>
            <p:cNvPr id="56330" name="Text Box 11"/>
            <p:cNvSpPr txBox="1">
              <a:spLocks noChangeArrowheads="1"/>
            </p:cNvSpPr>
            <p:nvPr/>
          </p:nvSpPr>
          <p:spPr bwMode="auto">
            <a:xfrm>
              <a:off x="489" y="3456"/>
              <a:ext cx="104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wide-angle</a:t>
              </a:r>
            </a:p>
          </p:txBody>
        </p:sp>
        <p:sp>
          <p:nvSpPr>
            <p:cNvPr id="56331" name="Text Box 12"/>
            <p:cNvSpPr txBox="1">
              <a:spLocks noChangeArrowheads="1"/>
            </p:cNvSpPr>
            <p:nvPr/>
          </p:nvSpPr>
          <p:spPr bwMode="auto">
            <a:xfrm>
              <a:off x="4277" y="3456"/>
              <a:ext cx="90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telephoto</a:t>
              </a:r>
            </a:p>
          </p:txBody>
        </p:sp>
      </p:grpSp>
      <p:sp>
        <p:nvSpPr>
          <p:cNvPr id="56328" name="Text Box 13"/>
          <p:cNvSpPr txBox="1">
            <a:spLocks noChangeArrowheads="1"/>
          </p:cNvSpPr>
          <p:nvPr/>
        </p:nvSpPr>
        <p:spPr bwMode="auto">
          <a:xfrm>
            <a:off x="7543800" y="6583363"/>
            <a:ext cx="14271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Source: F. Durand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/>
              <a:t>Exposure = aperture + shutter speed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4437063"/>
            <a:ext cx="7772400" cy="1728787"/>
          </a:xfrm>
        </p:spPr>
        <p:txBody>
          <a:bodyPr/>
          <a:lstStyle/>
          <a:p>
            <a:pPr eaLnBrk="1" hangingPunct="1"/>
            <a:r>
              <a:rPr lang="en-US" altLang="zh-TW" sz="2400"/>
              <a:t>Aperture of diameter D restricts the range of rays (aperture may be on either side of the lens)</a:t>
            </a:r>
          </a:p>
          <a:p>
            <a:pPr eaLnBrk="1" hangingPunct="1"/>
            <a:r>
              <a:rPr lang="en-US" altLang="zh-TW" sz="2400"/>
              <a:t>Shutter speed is the amount of time that light is allowed to pass through the aperture</a:t>
            </a:r>
          </a:p>
        </p:txBody>
      </p:sp>
      <p:pic>
        <p:nvPicPr>
          <p:cNvPr id="39940" name="Picture 4" descr="lens_terms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3050" y="1219200"/>
            <a:ext cx="5391150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1" name="Text Box 7"/>
          <p:cNvSpPr txBox="1">
            <a:spLocks noChangeArrowheads="1"/>
          </p:cNvSpPr>
          <p:nvPr/>
        </p:nvSpPr>
        <p:spPr bwMode="auto">
          <a:xfrm>
            <a:off x="5867400" y="2117725"/>
            <a:ext cx="339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TW" sz="2000" b="1"/>
              <a:t>F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Object 4"/>
          <p:cNvGraphicFramePr>
            <a:graphicFrameLocks noChangeAspect="1"/>
          </p:cNvGraphicFramePr>
          <p:nvPr/>
        </p:nvGraphicFramePr>
        <p:xfrm>
          <a:off x="3114675" y="1846263"/>
          <a:ext cx="5202238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Image" r:id="rId4" imgW="6780952" imgH="2438095" progId="">
                  <p:embed/>
                </p:oleObj>
              </mc:Choice>
              <mc:Fallback>
                <p:oleObj name="Image" r:id="rId4" imgW="6780952" imgH="2438095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4675" y="1846263"/>
                        <a:ext cx="5202238" cy="187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71842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/>
              <a:t>Exposure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075" y="981075"/>
            <a:ext cx="8439150" cy="359251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zh-TW"/>
              <a:t>Two main parameters: </a:t>
            </a:r>
          </a:p>
          <a:p>
            <a:pPr lvl="1" eaLnBrk="1" hangingPunct="1"/>
            <a:r>
              <a:rPr lang="en-US" altLang="zh-TW"/>
              <a:t>Aperture (in f stop)</a:t>
            </a:r>
          </a:p>
          <a:p>
            <a:pPr lvl="1" eaLnBrk="1" hangingPunct="1"/>
            <a:endParaRPr lang="en-US" altLang="zh-TW"/>
          </a:p>
          <a:p>
            <a:pPr lvl="1" eaLnBrk="1" hangingPunct="1"/>
            <a:endParaRPr lang="en-US" altLang="zh-TW"/>
          </a:p>
          <a:p>
            <a:pPr lvl="1" eaLnBrk="1" hangingPunct="1"/>
            <a:endParaRPr lang="en-US" altLang="zh-TW"/>
          </a:p>
          <a:p>
            <a:pPr lvl="1" eaLnBrk="1" hangingPunct="1"/>
            <a:endParaRPr lang="en-US" altLang="zh-TW"/>
          </a:p>
          <a:p>
            <a:pPr lvl="1" eaLnBrk="1" hangingPunct="1"/>
            <a:r>
              <a:rPr lang="en-US" altLang="zh-TW"/>
              <a:t>Shutter speed (in fraction of a second)</a:t>
            </a:r>
          </a:p>
          <a:p>
            <a:pPr eaLnBrk="1" hangingPunct="1"/>
            <a:endParaRPr lang="en-US" altLang="zh-TW"/>
          </a:p>
        </p:txBody>
      </p:sp>
      <p:graphicFrame>
        <p:nvGraphicFramePr>
          <p:cNvPr id="41989" name="Object 5"/>
          <p:cNvGraphicFramePr>
            <a:graphicFrameLocks noChangeAspect="1"/>
          </p:cNvGraphicFramePr>
          <p:nvPr/>
        </p:nvGraphicFramePr>
        <p:xfrm>
          <a:off x="87313" y="4292600"/>
          <a:ext cx="8661400" cy="197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Image" r:id="rId6" imgW="10552381" imgH="2400000" progId="">
                  <p:embed/>
                </p:oleObj>
              </mc:Choice>
              <mc:Fallback>
                <p:oleObj name="Image" r:id="rId6" imgW="10552381" imgH="24000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13" y="4292600"/>
                        <a:ext cx="8661400" cy="197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71842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981075"/>
            <a:ext cx="8642350" cy="5184775"/>
          </a:xfrm>
        </p:spPr>
        <p:txBody>
          <a:bodyPr/>
          <a:lstStyle/>
          <a:p>
            <a:pPr eaLnBrk="1" hangingPunct="1"/>
            <a:r>
              <a:rPr lang="en-US" altLang="zh-TW" sz="2400"/>
              <a:t>Slower shutter speed =&gt; more light, but more motion blur</a:t>
            </a:r>
          </a:p>
          <a:p>
            <a:pPr eaLnBrk="1" hangingPunct="1"/>
            <a:endParaRPr lang="en-US" altLang="zh-TW" sz="2400"/>
          </a:p>
          <a:p>
            <a:pPr eaLnBrk="1" hangingPunct="1"/>
            <a:endParaRPr lang="en-US" altLang="zh-TW" sz="2400"/>
          </a:p>
          <a:p>
            <a:pPr eaLnBrk="1" hangingPunct="1"/>
            <a:endParaRPr lang="en-US" altLang="zh-TW" sz="2400"/>
          </a:p>
          <a:p>
            <a:pPr eaLnBrk="1" hangingPunct="1"/>
            <a:endParaRPr lang="en-US" altLang="zh-TW" sz="2400"/>
          </a:p>
          <a:p>
            <a:pPr eaLnBrk="1" hangingPunct="1"/>
            <a:endParaRPr lang="en-US" altLang="zh-TW" sz="3200"/>
          </a:p>
          <a:p>
            <a:pPr eaLnBrk="1" hangingPunct="1"/>
            <a:r>
              <a:rPr lang="en-US" altLang="zh-TW" sz="2400"/>
              <a:t>Faster shutter speed freezes motion</a:t>
            </a: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/>
              <a:t>Effects of shutter speeds</a:t>
            </a:r>
          </a:p>
        </p:txBody>
      </p:sp>
      <p:graphicFrame>
        <p:nvGraphicFramePr>
          <p:cNvPr id="455688" name="Object 8"/>
          <p:cNvGraphicFramePr>
            <a:graphicFrameLocks noChangeAspect="1"/>
          </p:cNvGraphicFramePr>
          <p:nvPr/>
        </p:nvGraphicFramePr>
        <p:xfrm>
          <a:off x="1114425" y="1412875"/>
          <a:ext cx="7058025" cy="242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Image" r:id="rId4" imgW="16203175" imgH="5561905" progId="">
                  <p:embed/>
                </p:oleObj>
              </mc:Choice>
              <mc:Fallback>
                <p:oleObj name="Image" r:id="rId4" imgW="16203175" imgH="5561905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1412875"/>
                        <a:ext cx="7058025" cy="2424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7" name="Object 9"/>
          <p:cNvGraphicFramePr>
            <a:graphicFrameLocks noChangeAspect="1"/>
          </p:cNvGraphicFramePr>
          <p:nvPr/>
        </p:nvGraphicFramePr>
        <p:xfrm>
          <a:off x="133350" y="4654550"/>
          <a:ext cx="901065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Image" r:id="rId6" imgW="19504762" imgH="3555556" progId="">
                  <p:embed/>
                </p:oleObj>
              </mc:Choice>
              <mc:Fallback>
                <p:oleObj name="Image" r:id="rId6" imgW="19504762" imgH="3555556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222"/>
                      <a:stretch>
                        <a:fillRect/>
                      </a:stretch>
                    </p:blipFill>
                    <p:spPr bwMode="auto">
                      <a:xfrm>
                        <a:off x="133350" y="4654550"/>
                        <a:ext cx="9010650" cy="157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71842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8" name="Text Box 10"/>
          <p:cNvSpPr txBox="1">
            <a:spLocks noChangeArrowheads="1"/>
          </p:cNvSpPr>
          <p:nvPr/>
        </p:nvSpPr>
        <p:spPr bwMode="auto">
          <a:xfrm>
            <a:off x="768350" y="6313488"/>
            <a:ext cx="688975" cy="284162"/>
          </a:xfrm>
          <a:prstGeom prst="rect">
            <a:avLst/>
          </a:prstGeom>
          <a:noFill/>
          <a:ln w="28575">
            <a:noFill/>
            <a:miter lim="800000"/>
            <a:headEnd/>
            <a:tailEnd type="none" w="med" len="lg"/>
          </a:ln>
        </p:spPr>
        <p:txBody>
          <a:bodyPr wrap="none" lIns="58273" tIns="24974" rIns="58273" bIns="24974">
            <a:spAutoFit/>
          </a:bodyPr>
          <a:lstStyle/>
          <a:p>
            <a:pPr defTabSz="831850">
              <a:lnSpc>
                <a:spcPct val="85000"/>
              </a:lnSpc>
            </a:pPr>
            <a:r>
              <a:rPr kumimoji="0" lang="en-US" altLang="zh-TW">
                <a:solidFill>
                  <a:srgbClr val="000000"/>
                </a:solidFill>
                <a:latin typeface="Helvetica" pitchFamily="34" charset="0"/>
              </a:rPr>
              <a:t>1/125</a:t>
            </a:r>
          </a:p>
        </p:txBody>
      </p:sp>
      <p:sp>
        <p:nvSpPr>
          <p:cNvPr id="44039" name="Text Box 11"/>
          <p:cNvSpPr txBox="1">
            <a:spLocks noChangeArrowheads="1"/>
          </p:cNvSpPr>
          <p:nvPr/>
        </p:nvSpPr>
        <p:spPr bwMode="auto">
          <a:xfrm>
            <a:off x="3114675" y="6313488"/>
            <a:ext cx="688975" cy="284162"/>
          </a:xfrm>
          <a:prstGeom prst="rect">
            <a:avLst/>
          </a:prstGeom>
          <a:noFill/>
          <a:ln w="28575">
            <a:noFill/>
            <a:miter lim="800000"/>
            <a:headEnd/>
            <a:tailEnd type="none" w="med" len="lg"/>
          </a:ln>
        </p:spPr>
        <p:txBody>
          <a:bodyPr wrap="none" lIns="58273" tIns="24974" rIns="58273" bIns="24974">
            <a:spAutoFit/>
          </a:bodyPr>
          <a:lstStyle/>
          <a:p>
            <a:pPr defTabSz="831850">
              <a:lnSpc>
                <a:spcPct val="85000"/>
              </a:lnSpc>
            </a:pPr>
            <a:r>
              <a:rPr kumimoji="0" lang="en-US" altLang="zh-TW">
                <a:solidFill>
                  <a:srgbClr val="000000"/>
                </a:solidFill>
                <a:latin typeface="Helvetica" pitchFamily="34" charset="0"/>
              </a:rPr>
              <a:t>1/250</a:t>
            </a:r>
          </a:p>
        </p:txBody>
      </p:sp>
      <p:sp>
        <p:nvSpPr>
          <p:cNvPr id="44040" name="Text Box 12"/>
          <p:cNvSpPr txBox="1">
            <a:spLocks noChangeArrowheads="1"/>
          </p:cNvSpPr>
          <p:nvPr/>
        </p:nvSpPr>
        <p:spPr bwMode="auto">
          <a:xfrm>
            <a:off x="5611813" y="6313488"/>
            <a:ext cx="688975" cy="284162"/>
          </a:xfrm>
          <a:prstGeom prst="rect">
            <a:avLst/>
          </a:prstGeom>
          <a:noFill/>
          <a:ln w="28575">
            <a:noFill/>
            <a:miter lim="800000"/>
            <a:headEnd/>
            <a:tailEnd type="none" w="med" len="lg"/>
          </a:ln>
        </p:spPr>
        <p:txBody>
          <a:bodyPr wrap="none" lIns="58273" tIns="24974" rIns="58273" bIns="24974">
            <a:spAutoFit/>
          </a:bodyPr>
          <a:lstStyle/>
          <a:p>
            <a:pPr defTabSz="831850">
              <a:lnSpc>
                <a:spcPct val="85000"/>
              </a:lnSpc>
            </a:pPr>
            <a:r>
              <a:rPr kumimoji="0" lang="en-US" altLang="zh-TW">
                <a:solidFill>
                  <a:srgbClr val="000000"/>
                </a:solidFill>
                <a:latin typeface="Helvetica" pitchFamily="34" charset="0"/>
              </a:rPr>
              <a:t>1/500</a:t>
            </a:r>
          </a:p>
        </p:txBody>
      </p:sp>
      <p:sp>
        <p:nvSpPr>
          <p:cNvPr id="44041" name="Text Box 13"/>
          <p:cNvSpPr txBox="1">
            <a:spLocks noChangeArrowheads="1"/>
          </p:cNvSpPr>
          <p:nvPr/>
        </p:nvSpPr>
        <p:spPr bwMode="auto">
          <a:xfrm>
            <a:off x="7970838" y="6313488"/>
            <a:ext cx="815975" cy="284162"/>
          </a:xfrm>
          <a:prstGeom prst="rect">
            <a:avLst/>
          </a:prstGeom>
          <a:noFill/>
          <a:ln w="28575">
            <a:noFill/>
            <a:miter lim="800000"/>
            <a:headEnd/>
            <a:tailEnd type="none" w="med" len="lg"/>
          </a:ln>
        </p:spPr>
        <p:txBody>
          <a:bodyPr wrap="none" lIns="58273" tIns="24974" rIns="58273" bIns="24974">
            <a:spAutoFit/>
          </a:bodyPr>
          <a:lstStyle/>
          <a:p>
            <a:pPr defTabSz="831850">
              <a:lnSpc>
                <a:spcPct val="85000"/>
              </a:lnSpc>
            </a:pPr>
            <a:r>
              <a:rPr kumimoji="0" lang="en-US" altLang="zh-TW">
                <a:solidFill>
                  <a:srgbClr val="000000"/>
                </a:solidFill>
                <a:latin typeface="Helvetica" pitchFamily="34" charset="0"/>
              </a:rPr>
              <a:t>1/1000</a:t>
            </a:r>
          </a:p>
        </p:txBody>
      </p:sp>
      <p:sp>
        <p:nvSpPr>
          <p:cNvPr id="44042" name="Text Box 14"/>
          <p:cNvSpPr txBox="1">
            <a:spLocks noChangeArrowheads="1"/>
          </p:cNvSpPr>
          <p:nvPr/>
        </p:nvSpPr>
        <p:spPr bwMode="auto">
          <a:xfrm>
            <a:off x="422275" y="4300538"/>
            <a:ext cx="1679575" cy="284162"/>
          </a:xfrm>
          <a:prstGeom prst="rect">
            <a:avLst/>
          </a:prstGeom>
          <a:noFill/>
          <a:ln w="28575">
            <a:noFill/>
            <a:miter lim="800000"/>
            <a:headEnd/>
            <a:tailEnd type="none" w="med" len="lg"/>
          </a:ln>
        </p:spPr>
        <p:txBody>
          <a:bodyPr wrap="none" lIns="58273" tIns="24974" rIns="58273" bIns="24974">
            <a:spAutoFit/>
          </a:bodyPr>
          <a:lstStyle/>
          <a:p>
            <a:pPr defTabSz="831850">
              <a:lnSpc>
                <a:spcPct val="85000"/>
              </a:lnSpc>
            </a:pPr>
            <a:r>
              <a:rPr kumimoji="0" lang="en-US" altLang="zh-TW">
                <a:solidFill>
                  <a:srgbClr val="000000"/>
                </a:solidFill>
                <a:latin typeface="Helvetica" pitchFamily="34" charset="0"/>
              </a:rPr>
              <a:t>Walking people</a:t>
            </a:r>
          </a:p>
        </p:txBody>
      </p:sp>
      <p:sp>
        <p:nvSpPr>
          <p:cNvPr id="44043" name="Text Box 15"/>
          <p:cNvSpPr txBox="1">
            <a:spLocks noChangeArrowheads="1"/>
          </p:cNvSpPr>
          <p:nvPr/>
        </p:nvSpPr>
        <p:spPr bwMode="auto">
          <a:xfrm>
            <a:off x="2630488" y="4300538"/>
            <a:ext cx="1717675" cy="284162"/>
          </a:xfrm>
          <a:prstGeom prst="rect">
            <a:avLst/>
          </a:prstGeom>
          <a:noFill/>
          <a:ln w="28575">
            <a:noFill/>
            <a:miter lim="800000"/>
            <a:headEnd/>
            <a:tailEnd type="none" w="med" len="lg"/>
          </a:ln>
        </p:spPr>
        <p:txBody>
          <a:bodyPr wrap="none" lIns="58273" tIns="24974" rIns="58273" bIns="24974">
            <a:spAutoFit/>
          </a:bodyPr>
          <a:lstStyle/>
          <a:p>
            <a:pPr defTabSz="831850">
              <a:lnSpc>
                <a:spcPct val="85000"/>
              </a:lnSpc>
            </a:pPr>
            <a:r>
              <a:rPr kumimoji="0" lang="en-US" altLang="zh-TW">
                <a:solidFill>
                  <a:srgbClr val="000000"/>
                </a:solidFill>
                <a:latin typeface="Helvetica" pitchFamily="34" charset="0"/>
              </a:rPr>
              <a:t>Running people</a:t>
            </a:r>
          </a:p>
        </p:txBody>
      </p:sp>
      <p:sp>
        <p:nvSpPr>
          <p:cNvPr id="44044" name="Text Box 16"/>
          <p:cNvSpPr txBox="1">
            <a:spLocks noChangeArrowheads="1"/>
          </p:cNvSpPr>
          <p:nvPr/>
        </p:nvSpPr>
        <p:spPr bwMode="auto">
          <a:xfrm>
            <a:off x="5611813" y="4300538"/>
            <a:ext cx="485775" cy="284162"/>
          </a:xfrm>
          <a:prstGeom prst="rect">
            <a:avLst/>
          </a:prstGeom>
          <a:noFill/>
          <a:ln w="28575">
            <a:noFill/>
            <a:miter lim="800000"/>
            <a:headEnd/>
            <a:tailEnd type="none" w="med" len="lg"/>
          </a:ln>
        </p:spPr>
        <p:txBody>
          <a:bodyPr wrap="none" lIns="58273" tIns="24974" rIns="58273" bIns="24974">
            <a:spAutoFit/>
          </a:bodyPr>
          <a:lstStyle/>
          <a:p>
            <a:pPr defTabSz="831850">
              <a:lnSpc>
                <a:spcPct val="85000"/>
              </a:lnSpc>
            </a:pPr>
            <a:r>
              <a:rPr kumimoji="0" lang="en-US" altLang="zh-TW">
                <a:solidFill>
                  <a:srgbClr val="000000"/>
                </a:solidFill>
                <a:latin typeface="Helvetica" pitchFamily="34" charset="0"/>
              </a:rPr>
              <a:t>Car</a:t>
            </a:r>
          </a:p>
        </p:txBody>
      </p:sp>
      <p:sp>
        <p:nvSpPr>
          <p:cNvPr id="44045" name="Text Box 17"/>
          <p:cNvSpPr txBox="1">
            <a:spLocks noChangeArrowheads="1"/>
          </p:cNvSpPr>
          <p:nvPr/>
        </p:nvSpPr>
        <p:spPr bwMode="auto">
          <a:xfrm>
            <a:off x="7554913" y="4300538"/>
            <a:ext cx="1069975" cy="284162"/>
          </a:xfrm>
          <a:prstGeom prst="rect">
            <a:avLst/>
          </a:prstGeom>
          <a:noFill/>
          <a:ln w="28575">
            <a:noFill/>
            <a:miter lim="800000"/>
            <a:headEnd/>
            <a:tailEnd type="none" w="med" len="lg"/>
          </a:ln>
        </p:spPr>
        <p:txBody>
          <a:bodyPr wrap="none" lIns="58273" tIns="24974" rIns="58273" bIns="24974">
            <a:spAutoFit/>
          </a:bodyPr>
          <a:lstStyle/>
          <a:p>
            <a:pPr defTabSz="831850">
              <a:lnSpc>
                <a:spcPct val="85000"/>
              </a:lnSpc>
            </a:pPr>
            <a:r>
              <a:rPr kumimoji="0" lang="en-US" altLang="zh-TW">
                <a:solidFill>
                  <a:srgbClr val="000000"/>
                </a:solidFill>
                <a:latin typeface="Helvetica" pitchFamily="34" charset="0"/>
              </a:rPr>
              <a:t>Fast train</a:t>
            </a:r>
          </a:p>
        </p:txBody>
      </p:sp>
      <p:sp>
        <p:nvSpPr>
          <p:cNvPr id="44046" name="Text Box 18"/>
          <p:cNvSpPr txBox="1">
            <a:spLocks noChangeArrowheads="1"/>
          </p:cNvSpPr>
          <p:nvPr/>
        </p:nvSpPr>
        <p:spPr bwMode="auto">
          <a:xfrm>
            <a:off x="6296025" y="3789363"/>
            <a:ext cx="2597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0" lang="en-US" altLang="zh-TW" sz="1400">
                <a:latin typeface="Times New Roman" pitchFamily="18" charset="0"/>
              </a:rPr>
              <a:t>From Photography, London et al.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Camera </a:t>
            </a:r>
            <a:r>
              <a:rPr lang="en-US" altLang="zh-CN" sz="4000" dirty="0" err="1"/>
              <a:t>obscura</a:t>
            </a:r>
            <a:endParaRPr lang="en-US" altLang="zh-CN" sz="4000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/>
              <a:t>Leonardo da Vinci (1452-1519): first record of camera obscura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2590800"/>
            <a:ext cx="5257800" cy="396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457200" y="2971800"/>
            <a:ext cx="32004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1" dirty="0"/>
              <a:t>"When images of illuminated objects ... penetrate through a small hole into a very dark room ... you will see [on the opposite wall] these objects in their proper form and color, reduced in size ... in a reversed position, owing to the intersection of the rays".</a:t>
            </a:r>
          </a:p>
          <a:p>
            <a:r>
              <a:rPr lang="en-US" altLang="zh-CN" i="1" dirty="0"/>
              <a:t>-- </a:t>
            </a:r>
            <a:r>
              <a:rPr lang="en-US" altLang="zh-CN" i="1" dirty="0" err="1"/>
              <a:t>Da</a:t>
            </a:r>
            <a:r>
              <a:rPr lang="en-US" altLang="zh-CN" i="1" dirty="0"/>
              <a:t> Vinci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640"/>
            <a:ext cx="8229600" cy="77809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4000" dirty="0"/>
              <a:t>Aperture</a:t>
            </a:r>
          </a:p>
        </p:txBody>
      </p:sp>
      <p:sp>
        <p:nvSpPr>
          <p:cNvPr id="46083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395288" y="981075"/>
            <a:ext cx="8280400" cy="1944688"/>
          </a:xfrm>
          <a:noFill/>
        </p:spPr>
        <p:txBody>
          <a:bodyPr>
            <a:normAutofit fontScale="92500"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TW" sz="3000" dirty="0">
                <a:solidFill>
                  <a:srgbClr val="FF0000"/>
                </a:solidFill>
              </a:rPr>
              <a:t>Aperture is the diameter of the lens opening, usually specified by f-stop, f/D, a fraction of the focal length</a:t>
            </a:r>
            <a:r>
              <a:rPr lang="en-US" altLang="zh-TW" sz="3000" dirty="0"/>
              <a:t>.</a:t>
            </a:r>
          </a:p>
          <a:p>
            <a:pPr lvl="1" eaLnBrk="1" hangingPunct="1"/>
            <a:r>
              <a:rPr lang="en-US" altLang="zh-TW" sz="2600" dirty="0"/>
              <a:t>f/2.0 on a 50mm means that the aperture is 25mm</a:t>
            </a:r>
          </a:p>
          <a:p>
            <a:pPr lvl="1" eaLnBrk="1" hangingPunct="1"/>
            <a:r>
              <a:rPr lang="en-US" altLang="zh-TW" sz="2600" dirty="0"/>
              <a:t>f/2.0 on a 100mm means that the aperture is 50mm</a:t>
            </a:r>
          </a:p>
          <a:p>
            <a:pPr eaLnBrk="1" hangingPunct="1">
              <a:spcBef>
                <a:spcPct val="0"/>
              </a:spcBef>
            </a:pPr>
            <a:endParaRPr lang="en-US" altLang="zh-TW" dirty="0"/>
          </a:p>
        </p:txBody>
      </p:sp>
      <p:pic>
        <p:nvPicPr>
          <p:cNvPr id="46084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9013" y="3141663"/>
            <a:ext cx="3876675" cy="318135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</p:pic>
      <p:sp>
        <p:nvSpPr>
          <p:cNvPr id="46085" name="Rectangle 13"/>
          <p:cNvSpPr>
            <a:spLocks noChangeArrowheads="1"/>
          </p:cNvSpPr>
          <p:nvPr/>
        </p:nvSpPr>
        <p:spPr bwMode="auto">
          <a:xfrm>
            <a:off x="395288" y="3141663"/>
            <a:ext cx="4321175" cy="302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TW" sz="2400" dirty="0">
                <a:latin typeface="Trebuchet MS" pitchFamily="34" charset="0"/>
              </a:rPr>
              <a:t>When a change in f-stop occurs, the light is either doubled or cut in half. 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TW" sz="2400" dirty="0">
                <a:latin typeface="Trebuchet MS" pitchFamily="34" charset="0"/>
              </a:rPr>
              <a:t> Lower f-stop, more light (larger lens opening)</a:t>
            </a: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TW" sz="2400" dirty="0">
                <a:latin typeface="Trebuchet MS" pitchFamily="34" charset="0"/>
              </a:rPr>
              <a:t> Higher f-stop, less light (smaller lens opening)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/>
              <a:t>In-camera Imaging Pipeline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9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5250"/>
            <a:ext cx="862965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574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548680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282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43" y="188640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184683"/>
            <a:ext cx="4896544" cy="2484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926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692696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842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692696"/>
            <a:ext cx="86296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56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354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92" y="1052736"/>
            <a:ext cx="7592714" cy="355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971600" y="4941168"/>
            <a:ext cx="76328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Bayer RGB pattern</a:t>
            </a:r>
            <a:r>
              <a:rPr lang="en-US" altLang="zh-CN" sz="2000" dirty="0"/>
              <a:t>: (a) color filter array layout; (b) interpolated pixel </a:t>
            </a:r>
            <a:r>
              <a:rPr lang="en-US" altLang="zh-CN" sz="2000" dirty="0" smtClean="0"/>
              <a:t>values, with </a:t>
            </a:r>
            <a:r>
              <a:rPr lang="en-US" altLang="zh-CN" sz="2000" dirty="0"/>
              <a:t>unknown (guessed) values shown as lower case. </a:t>
            </a:r>
            <a:br>
              <a:rPr lang="en-US" altLang="zh-CN" sz="2000" dirty="0"/>
            </a:b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092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0" b="10914"/>
          <a:stretch/>
        </p:blipFill>
        <p:spPr bwMode="auto">
          <a:xfrm>
            <a:off x="329183" y="68752"/>
            <a:ext cx="8059241" cy="4944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616" y="4951789"/>
            <a:ext cx="6480720" cy="170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45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Birth of photography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/>
              <a:t>Joseph Nicephore Niepce (1822): first photo - birth of photography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2743200"/>
            <a:ext cx="4114800" cy="304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2209800" y="5957888"/>
            <a:ext cx="510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/>
              <a:t>Photography (Niepce, “La Table Servie,” 1822)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9"/>
          <a:stretch/>
        </p:blipFill>
        <p:spPr bwMode="auto">
          <a:xfrm>
            <a:off x="257175" y="188640"/>
            <a:ext cx="8629650" cy="636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07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95263"/>
            <a:ext cx="8629650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253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7" r="5073"/>
          <a:stretch/>
        </p:blipFill>
        <p:spPr bwMode="auto">
          <a:xfrm>
            <a:off x="296086" y="548680"/>
            <a:ext cx="8570379" cy="5352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624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0"/>
          <a:stretch/>
        </p:blipFill>
        <p:spPr bwMode="auto">
          <a:xfrm>
            <a:off x="517824" y="404664"/>
            <a:ext cx="8352928" cy="561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979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17"/>
          <a:stretch/>
        </p:blipFill>
        <p:spPr bwMode="auto">
          <a:xfrm>
            <a:off x="257173" y="548680"/>
            <a:ext cx="8419281" cy="522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217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9" r="10053"/>
          <a:stretch/>
        </p:blipFill>
        <p:spPr bwMode="auto">
          <a:xfrm>
            <a:off x="251520" y="354392"/>
            <a:ext cx="8496944" cy="5775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7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10"/>
          <a:stretch/>
        </p:blipFill>
        <p:spPr bwMode="auto">
          <a:xfrm>
            <a:off x="107504" y="392622"/>
            <a:ext cx="8731320" cy="586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17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5800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Geometry Camera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Geometry Camera Models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/>
              <a:t>Establish quantitative constraints between measurements made in an image and the position and orientation of geometric figures measured in some external coordinate system.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analytical Euclidean geometry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intrinsic parameters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extrinsic parameters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3030" cy="6861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27384"/>
            <a:ext cx="9144000" cy="686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6861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6861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6861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6861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686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6861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6861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AE5310F7-4E85-6A4F-8560-8BC1E45D5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44450"/>
            <a:ext cx="90424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8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67135978-E68A-0F44-A4E3-0A572A46F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38100"/>
            <a:ext cx="90551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5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46FB00A3-5E05-2347-9B77-C481531E7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38100"/>
            <a:ext cx="90678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6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686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F8695A7E-7B44-CC49-B023-804B47EF9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31750"/>
            <a:ext cx="91059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4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35B95C3-E121-A348-B736-033D4F67E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38100"/>
            <a:ext cx="90678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4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A82A3978-AFA7-7B45-872A-4D237E122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31750"/>
            <a:ext cx="90805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8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88CE5930-A001-794A-819D-19286ECDD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38100"/>
            <a:ext cx="90678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46CAE671-EF2C-DB4F-B75C-805772C0C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44450"/>
            <a:ext cx="90551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2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E9971E0F-416A-1342-93BA-EFD471E9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38100"/>
            <a:ext cx="91059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7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4F42A769-3B2B-6F4E-891B-ACE669BA9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38100"/>
            <a:ext cx="90932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0AB33901-5F7E-1648-8BED-FA0350DE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31750"/>
            <a:ext cx="91059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0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9653"/>
            <a:ext cx="8928992" cy="6698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61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94" y="116632"/>
            <a:ext cx="8879701" cy="666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897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27384"/>
            <a:ext cx="9144000" cy="686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7A4C3777-8BA5-0C43-B900-FB88FF462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31750"/>
            <a:ext cx="90932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6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4624"/>
            <a:ext cx="9011100" cy="6707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99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688180B4-69C1-6141-8F83-B7E832358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44450"/>
            <a:ext cx="90551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6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9819371A-9DBA-234A-B138-A39DE5505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12700"/>
            <a:ext cx="90805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1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DAB593DC-599B-7B4B-8E87-967AA7670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5400"/>
            <a:ext cx="90932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6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16045"/>
            <a:ext cx="8964488" cy="672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806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4470E066-B77B-C444-8787-F37F9FDA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50800"/>
            <a:ext cx="90424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0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4624"/>
            <a:ext cx="9036496" cy="6779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4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9" y="35029"/>
            <a:ext cx="9035165" cy="677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80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F9BACE3E-184F-FF42-905F-151405BE4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57150"/>
            <a:ext cx="90551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dirty="0"/>
              <a:t>Shrinking the aperture</a:t>
            </a:r>
          </a:p>
        </p:txBody>
      </p:sp>
      <p:sp>
        <p:nvSpPr>
          <p:cNvPr id="11059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81000" y="5105400"/>
            <a:ext cx="8229600" cy="1447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Why not make the aperture as small as possible?</a:t>
            </a:r>
          </a:p>
          <a:p>
            <a:pPr lvl="1"/>
            <a:r>
              <a:rPr lang="en-US" dirty="0"/>
              <a:t>Less light gets through</a:t>
            </a:r>
          </a:p>
          <a:p>
            <a:pPr lvl="1"/>
            <a:r>
              <a:rPr lang="en-US" dirty="0"/>
              <a:t>Diffraction(</a:t>
            </a:r>
            <a:r>
              <a:rPr lang="zh-CN" altLang="en-US" dirty="0"/>
              <a:t>衍射</a:t>
            </a:r>
            <a:r>
              <a:rPr lang="en-US" dirty="0"/>
              <a:t>) effects…</a:t>
            </a:r>
          </a:p>
        </p:txBody>
      </p:sp>
      <p:sp>
        <p:nvSpPr>
          <p:cNvPr id="33796" name="Text Box 9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  <p:pic>
        <p:nvPicPr>
          <p:cNvPr id="33797" name="Picture 10" descr="pinhole_diff2"/>
          <p:cNvPicPr>
            <a:picLocks noChangeAspect="1" noChangeArrowheads="1"/>
          </p:cNvPicPr>
          <p:nvPr/>
        </p:nvPicPr>
        <p:blipFill>
          <a:blip r:embed="rId3" cstate="print"/>
          <a:srcRect b="32597"/>
          <a:stretch>
            <a:fillRect/>
          </a:stretch>
        </p:blipFill>
        <p:spPr bwMode="auto">
          <a:xfrm>
            <a:off x="2057400" y="1160313"/>
            <a:ext cx="5105400" cy="385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8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AE360AC7-24F1-6549-AFCE-125EAAF98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38100"/>
            <a:ext cx="91059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9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B53FA36-332E-F141-8734-CAD4F698B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38100"/>
            <a:ext cx="90551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0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3BE35B8-42E9-F04E-9F1F-81C574D24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31750"/>
            <a:ext cx="90932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6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E495AE63-856B-0F40-9BB2-35DB3D350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38100"/>
            <a:ext cx="90805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047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8CC1F8D-46B3-DB4B-817B-D2BF69947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/>
              <a:t>Summary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EED4101-EF4E-BC4D-BE68-BDCDCC81D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Mapping between image and world coordinates</a:t>
            </a:r>
          </a:p>
          <a:p>
            <a:pPr lvl="1"/>
            <a:r>
              <a:rPr kumimoji="1" lang="en-US" altLang="zh-CN" dirty="0"/>
              <a:t>Pinhole camera model</a:t>
            </a:r>
          </a:p>
          <a:p>
            <a:pPr lvl="1"/>
            <a:r>
              <a:rPr kumimoji="1" lang="en-US" altLang="zh-CN" dirty="0"/>
              <a:t>Projective geometry</a:t>
            </a:r>
          </a:p>
          <a:p>
            <a:pPr lvl="1"/>
            <a:r>
              <a:rPr kumimoji="1" lang="en-US" altLang="zh-CN" dirty="0"/>
              <a:t>Projection matrix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22936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35696" y="2803575"/>
            <a:ext cx="53103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/>
              <a:t>Camera Calibration</a:t>
            </a:r>
            <a:endParaRPr lang="zh-CN" altLang="en-US" sz="4400" b="1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DFFDE85-5371-8148-9887-20EE1B3CD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10" y="0"/>
            <a:ext cx="8857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47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AAC07B09-AD00-BE45-B833-2DC5EA523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05" y="0"/>
            <a:ext cx="8864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952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23839"/>
            <a:ext cx="8568952" cy="6617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9199"/>
            <a:ext cx="8496944" cy="6561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dirty="0"/>
              <a:t>Shrinking the aperture</a:t>
            </a:r>
          </a:p>
        </p:txBody>
      </p:sp>
      <p:pic>
        <p:nvPicPr>
          <p:cNvPr id="34819" name="Picture 3" descr="pinhole_diff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990600"/>
            <a:ext cx="51054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6632"/>
            <a:ext cx="8636068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438" y="188640"/>
            <a:ext cx="8407026" cy="6492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6632"/>
            <a:ext cx="8640960" cy="667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24" y="44624"/>
            <a:ext cx="8676456" cy="6700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412" y="44624"/>
            <a:ext cx="8636068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4624"/>
            <a:ext cx="8784976" cy="6784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412" y="116632"/>
            <a:ext cx="8636068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412" y="72008"/>
            <a:ext cx="8636068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6632"/>
            <a:ext cx="8593510" cy="6636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72008"/>
            <a:ext cx="8636068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1100</Words>
  <Application>Microsoft Office PowerPoint</Application>
  <PresentationFormat>全屏显示(4:3)</PresentationFormat>
  <Paragraphs>214</Paragraphs>
  <Slides>105</Slides>
  <Notes>21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105</vt:i4>
      </vt:variant>
    </vt:vector>
  </HeadingPairs>
  <TitlesOfParts>
    <vt:vector size="107" baseType="lpstr">
      <vt:lpstr>Office 主题</vt:lpstr>
      <vt:lpstr>Image</vt:lpstr>
      <vt:lpstr>Camera and Projection</vt:lpstr>
      <vt:lpstr>PowerPoint 演示文稿</vt:lpstr>
      <vt:lpstr>Camera obscura</vt:lpstr>
      <vt:lpstr>Birth of photography</vt:lpstr>
      <vt:lpstr>PowerPoint 演示文稿</vt:lpstr>
      <vt:lpstr>PowerPoint 演示文稿</vt:lpstr>
      <vt:lpstr>PowerPoint 演示文稿</vt:lpstr>
      <vt:lpstr>Shrinking the aperture</vt:lpstr>
      <vt:lpstr>Shrinking the aperture</vt:lpstr>
      <vt:lpstr>The reasons for lenses</vt:lpstr>
      <vt:lpstr>Adding a lens</vt:lpstr>
      <vt:lpstr>Adding a lens</vt:lpstr>
      <vt:lpstr>Adding a lens</vt:lpstr>
      <vt:lpstr>Thin lens formula</vt:lpstr>
      <vt:lpstr>Thin lens formula</vt:lpstr>
      <vt:lpstr>Thin lens formula</vt:lpstr>
      <vt:lpstr>Thin lens formula</vt:lpstr>
      <vt:lpstr>Thin lens formula</vt:lpstr>
      <vt:lpstr>Depth of Field</vt:lpstr>
      <vt:lpstr>Controlling depth of field</vt:lpstr>
      <vt:lpstr>Varying the aperture </vt:lpstr>
      <vt:lpstr>Field of view (FOV)</vt:lpstr>
      <vt:lpstr>Field of View</vt:lpstr>
      <vt:lpstr>Field of View</vt:lpstr>
      <vt:lpstr>Field of View / Focal Length</vt:lpstr>
      <vt:lpstr>Same effect for faces</vt:lpstr>
      <vt:lpstr>Exposure = aperture + shutter speed</vt:lpstr>
      <vt:lpstr>Exposure</vt:lpstr>
      <vt:lpstr>Effects of shutter speeds</vt:lpstr>
      <vt:lpstr>Aperture</vt:lpstr>
      <vt:lpstr>In-camera Imaging Pipeline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Geometry Camera Models</vt:lpstr>
      <vt:lpstr>Geometry Camera Models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flong</dc:creator>
  <cp:lastModifiedBy>flong</cp:lastModifiedBy>
  <cp:revision>55</cp:revision>
  <dcterms:created xsi:type="dcterms:W3CDTF">2016-03-20T08:01:12Z</dcterms:created>
  <dcterms:modified xsi:type="dcterms:W3CDTF">2022-10-09T06:05:10Z</dcterms:modified>
</cp:coreProperties>
</file>